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sldIdLst>
    <p:sldId id="256" r:id="rId5"/>
    <p:sldId id="298" r:id="rId6"/>
    <p:sldId id="304" r:id="rId7"/>
    <p:sldId id="260" r:id="rId8"/>
    <p:sldId id="289" r:id="rId9"/>
    <p:sldId id="274" r:id="rId10"/>
    <p:sldId id="268" r:id="rId11"/>
    <p:sldId id="295" r:id="rId12"/>
    <p:sldId id="286" r:id="rId13"/>
    <p:sldId id="305" r:id="rId14"/>
    <p:sldId id="261" r:id="rId15"/>
    <p:sldId id="306" r:id="rId16"/>
    <p:sldId id="262" r:id="rId17"/>
    <p:sldId id="270" r:id="rId18"/>
    <p:sldId id="287" r:id="rId19"/>
    <p:sldId id="263" r:id="rId20"/>
    <p:sldId id="281" r:id="rId21"/>
    <p:sldId id="294" r:id="rId22"/>
    <p:sldId id="301" r:id="rId23"/>
    <p:sldId id="302" r:id="rId24"/>
    <p:sldId id="264" r:id="rId25"/>
    <p:sldId id="303" r:id="rId26"/>
    <p:sldId id="28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D954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49" autoAdjust="0"/>
    <p:restoredTop sz="72470" autoAdjust="0"/>
  </p:normalViewPr>
  <p:slideViewPr>
    <p:cSldViewPr snapToGrid="0" snapToObjects="1">
      <p:cViewPr varScale="1">
        <p:scale>
          <a:sx n="54" d="100"/>
          <a:sy n="54" d="100"/>
        </p:scale>
        <p:origin x="1675"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E042B4-9FFE-984A-BE72-D382A67D24E3}" type="datetimeFigureOut">
              <a:rPr lang="en-US" smtClean="0"/>
              <a:t>2/24/2022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12E84A-68BB-A047-8CE8-C8D52EB8984A}" type="slidenum">
              <a:rPr lang="en-US" smtClean="0"/>
              <a:t>‹#›</a:t>
            </a:fld>
            <a:endParaRPr lang="en-US"/>
          </a:p>
        </p:txBody>
      </p:sp>
    </p:spTree>
    <p:extLst>
      <p:ext uri="{BB962C8B-B14F-4D97-AF65-F5344CB8AC3E}">
        <p14:creationId xmlns:p14="http://schemas.microsoft.com/office/powerpoint/2010/main" val="459721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here to tell you about Help Me Grow and bring you in to the community roll-out of this exciting initiative.  </a:t>
            </a:r>
          </a:p>
          <a:p>
            <a:endParaRPr lang="en-US" dirty="0"/>
          </a:p>
          <a:p>
            <a:r>
              <a:rPr lang="en-US" dirty="0"/>
              <a:t>Introduce self</a:t>
            </a:r>
          </a:p>
          <a:p>
            <a:endParaRPr lang="en-US" dirty="0"/>
          </a:p>
          <a:p>
            <a:r>
              <a:rPr lang="en-US" dirty="0"/>
              <a:t>Thank you….. Lincoln Littles (Suzanne &amp; Anne); United Way (</a:t>
            </a:r>
            <a:r>
              <a:rPr lang="en-US" dirty="0" err="1"/>
              <a:t>Georganne</a:t>
            </a:r>
            <a:r>
              <a:rPr lang="en-US" dirty="0"/>
              <a:t> &amp; Lynn), Community Action Partnership (Heather), CLC (Lindsay) and all of you child care providers for continuing to learn and committed to the health &amp; wellbeing of their children.  </a:t>
            </a:r>
          </a:p>
        </p:txBody>
      </p:sp>
      <p:sp>
        <p:nvSpPr>
          <p:cNvPr id="4" name="Slide Number Placeholder 3"/>
          <p:cNvSpPr>
            <a:spLocks noGrp="1"/>
          </p:cNvSpPr>
          <p:nvPr>
            <p:ph type="sldNum" sz="quarter" idx="5"/>
          </p:nvPr>
        </p:nvSpPr>
        <p:spPr/>
        <p:txBody>
          <a:bodyPr/>
          <a:lstStyle/>
          <a:p>
            <a:fld id="{FD12E84A-68BB-A047-8CE8-C8D52EB8984A}" type="slidenum">
              <a:rPr lang="en-US" smtClean="0"/>
              <a:t>1</a:t>
            </a:fld>
            <a:endParaRPr lang="en-US"/>
          </a:p>
        </p:txBody>
      </p:sp>
    </p:spTree>
    <p:extLst>
      <p:ext uri="{BB962C8B-B14F-4D97-AF65-F5344CB8AC3E}">
        <p14:creationId xmlns:p14="http://schemas.microsoft.com/office/powerpoint/2010/main" val="1610928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Sarah</a:t>
            </a:r>
          </a:p>
          <a:p>
            <a:endParaRPr lang="en-US" dirty="0"/>
          </a:p>
        </p:txBody>
      </p:sp>
      <p:sp>
        <p:nvSpPr>
          <p:cNvPr id="4" name="Slide Number Placeholder 3"/>
          <p:cNvSpPr>
            <a:spLocks noGrp="1"/>
          </p:cNvSpPr>
          <p:nvPr>
            <p:ph type="sldNum" sz="quarter" idx="5"/>
          </p:nvPr>
        </p:nvSpPr>
        <p:spPr/>
        <p:txBody>
          <a:bodyPr/>
          <a:lstStyle/>
          <a:p>
            <a:fld id="{FD12E84A-68BB-A047-8CE8-C8D52EB8984A}" type="slidenum">
              <a:rPr lang="en-US" smtClean="0"/>
              <a:t>10</a:t>
            </a:fld>
            <a:endParaRPr lang="en-US"/>
          </a:p>
        </p:txBody>
      </p:sp>
    </p:spTree>
    <p:extLst>
      <p:ext uri="{BB962C8B-B14F-4D97-AF65-F5344CB8AC3E}">
        <p14:creationId xmlns:p14="http://schemas.microsoft.com/office/powerpoint/2010/main" val="3627586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2E84A-68BB-A047-8CE8-C8D52EB8984A}" type="slidenum">
              <a:rPr lang="en-US" smtClean="0"/>
              <a:t>11</a:t>
            </a:fld>
            <a:endParaRPr lang="en-US"/>
          </a:p>
        </p:txBody>
      </p:sp>
    </p:spTree>
    <p:extLst>
      <p:ext uri="{BB962C8B-B14F-4D97-AF65-F5344CB8AC3E}">
        <p14:creationId xmlns:p14="http://schemas.microsoft.com/office/powerpoint/2010/main" val="3719410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CAP Team in Nebraska consists of United Way of the Midland’s 211, UNL’s Answers4Families program, and UNMC Munroe-Meyer Institute’s Family Care Enhancement Program and Children’s Hospital is the Backbone organization supporting this program.   211 offers an 800 number that anyone can call and our CAP team works together to put supports and services in place for children and families.  Our goal is to coordinate care and break down silos.</a:t>
            </a:r>
          </a:p>
          <a:p>
            <a:endParaRPr lang="en-US" dirty="0"/>
          </a:p>
          <a:p>
            <a:endParaRPr lang="en-US" dirty="0"/>
          </a:p>
          <a:p>
            <a:r>
              <a:rPr lang="en-US" dirty="0"/>
              <a:t>Heard from Lynn &amp; Georgann – important roll of UWM – Community Response &amp; other support programs</a:t>
            </a:r>
          </a:p>
          <a:p>
            <a:r>
              <a:rPr lang="en-US" dirty="0"/>
              <a:t>Breakdown silos</a:t>
            </a:r>
          </a:p>
        </p:txBody>
      </p:sp>
      <p:sp>
        <p:nvSpPr>
          <p:cNvPr id="4" name="Slide Number Placeholder 3"/>
          <p:cNvSpPr>
            <a:spLocks noGrp="1"/>
          </p:cNvSpPr>
          <p:nvPr>
            <p:ph type="sldNum" sz="quarter" idx="5"/>
          </p:nvPr>
        </p:nvSpPr>
        <p:spPr/>
        <p:txBody>
          <a:bodyPr/>
          <a:lstStyle/>
          <a:p>
            <a:fld id="{FD12E84A-68BB-A047-8CE8-C8D52EB8984A}" type="slidenum">
              <a:rPr lang="en-US" smtClean="0"/>
              <a:t>12</a:t>
            </a:fld>
            <a:endParaRPr lang="en-US"/>
          </a:p>
        </p:txBody>
      </p:sp>
    </p:spTree>
    <p:extLst>
      <p:ext uri="{BB962C8B-B14F-4D97-AF65-F5344CB8AC3E}">
        <p14:creationId xmlns:p14="http://schemas.microsoft.com/office/powerpoint/2010/main" val="3466415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Robyn</a:t>
            </a:r>
          </a:p>
          <a:p>
            <a:endParaRPr lang="en-US" dirty="0"/>
          </a:p>
          <a:p>
            <a:r>
              <a:rPr lang="en-US" dirty="0"/>
              <a:t>The process starts with 211.  The Navigator listens to the needs.  Families or professionals that have questions or need connected to basic needs will be helped right there.  Families or professionals that need other resources (child development, care coordination, etc.) will assisted by one of our partners at the UNMC Munroe-Meyer Institute  or UNL’s Answer’s for Families.</a:t>
            </a:r>
          </a:p>
        </p:txBody>
      </p:sp>
      <p:sp>
        <p:nvSpPr>
          <p:cNvPr id="4" name="Slide Number Placeholder 3"/>
          <p:cNvSpPr>
            <a:spLocks noGrp="1"/>
          </p:cNvSpPr>
          <p:nvPr>
            <p:ph type="sldNum" sz="quarter" idx="5"/>
          </p:nvPr>
        </p:nvSpPr>
        <p:spPr/>
        <p:txBody>
          <a:bodyPr/>
          <a:lstStyle/>
          <a:p>
            <a:fld id="{FD12E84A-68BB-A047-8CE8-C8D52EB8984A}" type="slidenum">
              <a:rPr lang="en-US" smtClean="0"/>
              <a:t>13</a:t>
            </a:fld>
            <a:endParaRPr lang="en-US"/>
          </a:p>
        </p:txBody>
      </p:sp>
    </p:spTree>
    <p:extLst>
      <p:ext uri="{BB962C8B-B14F-4D97-AF65-F5344CB8AC3E}">
        <p14:creationId xmlns:p14="http://schemas.microsoft.com/office/powerpoint/2010/main" val="985959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a:t>
            </a:r>
          </a:p>
          <a:p>
            <a:endParaRPr lang="en-US" dirty="0"/>
          </a:p>
          <a:p>
            <a:r>
              <a:rPr lang="en-US" dirty="0"/>
              <a:t>Let’s recap.</a:t>
            </a:r>
          </a:p>
          <a:p>
            <a:endParaRPr lang="en-US" dirty="0"/>
          </a:p>
          <a:p>
            <a:r>
              <a:rPr lang="en-US" dirty="0"/>
              <a:t>If you already have a system in place to make EDN referrals, we want those to continue.  However, we also ask that you make a referral to Help me Grow at the same time.  Often times providers want to know the outcome of the </a:t>
            </a:r>
            <a:r>
              <a:rPr lang="en-US" dirty="0" err="1"/>
              <a:t>Edn</a:t>
            </a:r>
            <a:r>
              <a:rPr lang="en-US" dirty="0"/>
              <a:t> referral and/or want to put other supports in place.  We can assist with that.</a:t>
            </a:r>
          </a:p>
          <a:p>
            <a:endParaRPr lang="en-US" dirty="0"/>
          </a:p>
          <a:p>
            <a:r>
              <a:rPr lang="en-US" dirty="0"/>
              <a:t>Remember, EDN is for children birth to 3.  HMG is for children birth to 8.</a:t>
            </a:r>
          </a:p>
        </p:txBody>
      </p:sp>
      <p:sp>
        <p:nvSpPr>
          <p:cNvPr id="4" name="Slide Number Placeholder 3"/>
          <p:cNvSpPr>
            <a:spLocks noGrp="1"/>
          </p:cNvSpPr>
          <p:nvPr>
            <p:ph type="sldNum" sz="quarter" idx="5"/>
          </p:nvPr>
        </p:nvSpPr>
        <p:spPr/>
        <p:txBody>
          <a:bodyPr/>
          <a:lstStyle/>
          <a:p>
            <a:fld id="{FD12E84A-68BB-A047-8CE8-C8D52EB8984A}" type="slidenum">
              <a:rPr lang="en-US" smtClean="0"/>
              <a:t>14</a:t>
            </a:fld>
            <a:endParaRPr lang="en-US"/>
          </a:p>
        </p:txBody>
      </p:sp>
    </p:spTree>
    <p:extLst>
      <p:ext uri="{BB962C8B-B14F-4D97-AF65-F5344CB8AC3E}">
        <p14:creationId xmlns:p14="http://schemas.microsoft.com/office/powerpoint/2010/main" val="22956890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 &amp; Robyn</a:t>
            </a:r>
          </a:p>
          <a:p>
            <a:endParaRPr lang="en-US" dirty="0"/>
          </a:p>
          <a:p>
            <a:r>
              <a:rPr lang="en-US" dirty="0"/>
              <a:t>The Help Me Grow CAP partners will work together to put supports in place</a:t>
            </a:r>
          </a:p>
        </p:txBody>
      </p:sp>
      <p:sp>
        <p:nvSpPr>
          <p:cNvPr id="4" name="Slide Number Placeholder 3"/>
          <p:cNvSpPr>
            <a:spLocks noGrp="1"/>
          </p:cNvSpPr>
          <p:nvPr>
            <p:ph type="sldNum" sz="quarter" idx="5"/>
          </p:nvPr>
        </p:nvSpPr>
        <p:spPr/>
        <p:txBody>
          <a:bodyPr/>
          <a:lstStyle/>
          <a:p>
            <a:fld id="{FD12E84A-68BB-A047-8CE8-C8D52EB8984A}" type="slidenum">
              <a:rPr lang="en-US" smtClean="0"/>
              <a:t>15</a:t>
            </a:fld>
            <a:endParaRPr lang="en-US"/>
          </a:p>
        </p:txBody>
      </p:sp>
    </p:spTree>
    <p:extLst>
      <p:ext uri="{BB962C8B-B14F-4D97-AF65-F5344CB8AC3E}">
        <p14:creationId xmlns:p14="http://schemas.microsoft.com/office/powerpoint/2010/main" val="17379648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Robyn</a:t>
            </a:r>
          </a:p>
        </p:txBody>
      </p:sp>
      <p:sp>
        <p:nvSpPr>
          <p:cNvPr id="4" name="Slide Number Placeholder 3"/>
          <p:cNvSpPr>
            <a:spLocks noGrp="1"/>
          </p:cNvSpPr>
          <p:nvPr>
            <p:ph type="sldNum" sz="quarter" idx="5"/>
          </p:nvPr>
        </p:nvSpPr>
        <p:spPr/>
        <p:txBody>
          <a:bodyPr/>
          <a:lstStyle/>
          <a:p>
            <a:fld id="{FD12E84A-68BB-A047-8CE8-C8D52EB8984A}" type="slidenum">
              <a:rPr lang="en-US" smtClean="0"/>
              <a:t>16</a:t>
            </a:fld>
            <a:endParaRPr lang="en-US"/>
          </a:p>
        </p:txBody>
      </p:sp>
    </p:spTree>
    <p:extLst>
      <p:ext uri="{BB962C8B-B14F-4D97-AF65-F5344CB8AC3E}">
        <p14:creationId xmlns:p14="http://schemas.microsoft.com/office/powerpoint/2010/main" val="4195157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Sarah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it’s been determined that there needs to be a developmental screening conducted, one of our Parent Resource Coordinators have been trained to do so.</a:t>
            </a:r>
          </a:p>
          <a:p>
            <a:endParaRPr lang="en-US" dirty="0"/>
          </a:p>
        </p:txBody>
      </p:sp>
      <p:sp>
        <p:nvSpPr>
          <p:cNvPr id="4" name="Slide Number Placeholder 3"/>
          <p:cNvSpPr>
            <a:spLocks noGrp="1"/>
          </p:cNvSpPr>
          <p:nvPr>
            <p:ph type="sldNum" sz="quarter" idx="5"/>
          </p:nvPr>
        </p:nvSpPr>
        <p:spPr/>
        <p:txBody>
          <a:bodyPr/>
          <a:lstStyle/>
          <a:p>
            <a:fld id="{FD12E84A-68BB-A047-8CE8-C8D52EB8984A}" type="slidenum">
              <a:rPr lang="en-US" smtClean="0"/>
              <a:t>17</a:t>
            </a:fld>
            <a:endParaRPr lang="en-US"/>
          </a:p>
        </p:txBody>
      </p:sp>
    </p:spTree>
    <p:extLst>
      <p:ext uri="{BB962C8B-B14F-4D97-AF65-F5344CB8AC3E}">
        <p14:creationId xmlns:p14="http://schemas.microsoft.com/office/powerpoint/2010/main" val="35687608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Sarah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a consent/authorization form is not signed, HMG will work directly with the parent or guardian and will be unable to share information with the provider </a:t>
            </a:r>
          </a:p>
          <a:p>
            <a:endParaRPr lang="en-US" dirty="0"/>
          </a:p>
        </p:txBody>
      </p:sp>
      <p:sp>
        <p:nvSpPr>
          <p:cNvPr id="4" name="Slide Number Placeholder 3"/>
          <p:cNvSpPr>
            <a:spLocks noGrp="1"/>
          </p:cNvSpPr>
          <p:nvPr>
            <p:ph type="sldNum" sz="quarter" idx="5"/>
          </p:nvPr>
        </p:nvSpPr>
        <p:spPr/>
        <p:txBody>
          <a:bodyPr/>
          <a:lstStyle/>
          <a:p>
            <a:fld id="{FD12E84A-68BB-A047-8CE8-C8D52EB8984A}" type="slidenum">
              <a:rPr lang="en-US" smtClean="0"/>
              <a:t>18</a:t>
            </a:fld>
            <a:endParaRPr lang="en-US"/>
          </a:p>
        </p:txBody>
      </p:sp>
    </p:spTree>
    <p:extLst>
      <p:ext uri="{BB962C8B-B14F-4D97-AF65-F5344CB8AC3E}">
        <p14:creationId xmlns:p14="http://schemas.microsoft.com/office/powerpoint/2010/main" val="22528960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The three themes for this Connect Kit are Read to me, Hold me close and Play outside. </a:t>
            </a:r>
            <a:endParaRPr dirty="0"/>
          </a:p>
        </p:txBody>
      </p:sp>
      <p:sp>
        <p:nvSpPr>
          <p:cNvPr id="128" name="Google Shape;12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parajita" panose="020B0604020202020204" pitchFamily="34" charset="0"/>
                <a:cs typeface="Aparajita" panose="020B0604020202020204" pitchFamily="34" charset="0"/>
              </a:rPr>
              <a:t>At its heart, Help Me Grow is a parent/ caregiver information line designed to connect families to information about child development and community resources.  </a:t>
            </a:r>
          </a:p>
          <a:p>
            <a:endParaRPr lang="en-US" dirty="0"/>
          </a:p>
          <a:p>
            <a:r>
              <a:rPr lang="en-US" dirty="0"/>
              <a:t>Goal is to break down silos, get appropriate information and coordinate care</a:t>
            </a:r>
          </a:p>
        </p:txBody>
      </p:sp>
      <p:sp>
        <p:nvSpPr>
          <p:cNvPr id="4" name="Slide Number Placeholder 3"/>
          <p:cNvSpPr>
            <a:spLocks noGrp="1"/>
          </p:cNvSpPr>
          <p:nvPr>
            <p:ph type="sldNum" sz="quarter" idx="5"/>
          </p:nvPr>
        </p:nvSpPr>
        <p:spPr/>
        <p:txBody>
          <a:bodyPr/>
          <a:lstStyle/>
          <a:p>
            <a:fld id="{FD12E84A-68BB-A047-8CE8-C8D52EB8984A}" type="slidenum">
              <a:rPr lang="en-US" smtClean="0"/>
              <a:t>2</a:t>
            </a:fld>
            <a:endParaRPr lang="en-US"/>
          </a:p>
        </p:txBody>
      </p:sp>
    </p:spTree>
    <p:extLst>
      <p:ext uri="{BB962C8B-B14F-4D97-AF65-F5344CB8AC3E}">
        <p14:creationId xmlns:p14="http://schemas.microsoft.com/office/powerpoint/2010/main" val="21577450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Tara</a:t>
            </a:r>
            <a:endParaRPr dirty="0"/>
          </a:p>
        </p:txBody>
      </p:sp>
      <p:sp>
        <p:nvSpPr>
          <p:cNvPr id="164" name="Google Shape;16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2E84A-68BB-A047-8CE8-C8D52EB8984A}" type="slidenum">
              <a:rPr lang="en-US" smtClean="0"/>
              <a:t>22</a:t>
            </a:fld>
            <a:endParaRPr lang="en-US"/>
          </a:p>
        </p:txBody>
      </p:sp>
    </p:spTree>
    <p:extLst>
      <p:ext uri="{BB962C8B-B14F-4D97-AF65-F5344CB8AC3E}">
        <p14:creationId xmlns:p14="http://schemas.microsoft.com/office/powerpoint/2010/main" val="33274140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2E84A-68BB-A047-8CE8-C8D52EB8984A}" type="slidenum">
              <a:rPr lang="en-US" smtClean="0"/>
              <a:t>23</a:t>
            </a:fld>
            <a:endParaRPr lang="en-US"/>
          </a:p>
        </p:txBody>
      </p:sp>
    </p:spTree>
    <p:extLst>
      <p:ext uri="{BB962C8B-B14F-4D97-AF65-F5344CB8AC3E}">
        <p14:creationId xmlns:p14="http://schemas.microsoft.com/office/powerpoint/2010/main" val="2041522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Lato Light" panose="020F0502020204030203"/>
              </a:rPr>
              <a:t>Nebraska became an affiliate of the HMG Network in 2018, joining over 100 HMG affiliates across 31 states.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Lato Light" panose="020F0502020204030203"/>
              </a:rPr>
              <a:t>We recognize that Maximizing our communities’ potential starts with early childhood systems. Our goal is building connections to promote children’s optimal healthy development</a:t>
            </a:r>
          </a:p>
          <a:p>
            <a:endParaRPr lang="en-US" dirty="0"/>
          </a:p>
        </p:txBody>
      </p:sp>
      <p:sp>
        <p:nvSpPr>
          <p:cNvPr id="4" name="Slide Number Placeholder 3"/>
          <p:cNvSpPr>
            <a:spLocks noGrp="1"/>
          </p:cNvSpPr>
          <p:nvPr>
            <p:ph type="sldNum" sz="quarter" idx="5"/>
          </p:nvPr>
        </p:nvSpPr>
        <p:spPr/>
        <p:txBody>
          <a:bodyPr/>
          <a:lstStyle/>
          <a:p>
            <a:fld id="{FD12E84A-68BB-A047-8CE8-C8D52EB8984A}" type="slidenum">
              <a:rPr lang="en-US" smtClean="0"/>
              <a:t>3</a:t>
            </a:fld>
            <a:endParaRPr lang="en-US"/>
          </a:p>
        </p:txBody>
      </p:sp>
    </p:spTree>
    <p:extLst>
      <p:ext uri="{BB962C8B-B14F-4D97-AF65-F5344CB8AC3E}">
        <p14:creationId xmlns:p14="http://schemas.microsoft.com/office/powerpoint/2010/main" val="3974756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Core Components</a:t>
            </a:r>
          </a:p>
          <a:p>
            <a:r>
              <a:rPr lang="en-US" dirty="0"/>
              <a:t>3 </a:t>
            </a:r>
            <a:r>
              <a:rPr lang="en-US"/>
              <a:t>structural requirements</a:t>
            </a:r>
            <a:endParaRPr lang="en-US" dirty="0"/>
          </a:p>
        </p:txBody>
      </p:sp>
      <p:sp>
        <p:nvSpPr>
          <p:cNvPr id="4" name="Slide Number Placeholder 3"/>
          <p:cNvSpPr>
            <a:spLocks noGrp="1"/>
          </p:cNvSpPr>
          <p:nvPr>
            <p:ph type="sldNum" sz="quarter" idx="5"/>
          </p:nvPr>
        </p:nvSpPr>
        <p:spPr/>
        <p:txBody>
          <a:bodyPr/>
          <a:lstStyle/>
          <a:p>
            <a:fld id="{FD12E84A-68BB-A047-8CE8-C8D52EB8984A}" type="slidenum">
              <a:rPr lang="en-US" smtClean="0"/>
              <a:t>4</a:t>
            </a:fld>
            <a:endParaRPr lang="en-US"/>
          </a:p>
        </p:txBody>
      </p:sp>
    </p:spTree>
    <p:extLst>
      <p:ext uri="{BB962C8B-B14F-4D97-AF65-F5344CB8AC3E}">
        <p14:creationId xmlns:p14="http://schemas.microsoft.com/office/powerpoint/2010/main" val="1102755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Easy one-stop shop for you, your staff and families to get the most updated community resources &amp;  Connect families with basic needs (housing, transportation, food support).  </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Get resources on child development  including resources related to developmental milestones, monitoring and screening. (  We are trying to bring all the organizations/efforts around child development together. (CDC, EDN, 123 Connect with 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indent="0">
              <a:buNone/>
            </a:pPr>
            <a:endParaRPr lang="en-US" sz="1200" dirty="0"/>
          </a:p>
          <a:p>
            <a:r>
              <a:rPr lang="en-US" sz="1200" dirty="0"/>
              <a:t>Provides support and resources for children borderline or at-risk with development skills, children who may not qualify for EDN but need extra supports.  </a:t>
            </a:r>
          </a:p>
          <a:p>
            <a:endParaRPr lang="en-US" dirty="0"/>
          </a:p>
        </p:txBody>
      </p:sp>
      <p:sp>
        <p:nvSpPr>
          <p:cNvPr id="4" name="Slide Number Placeholder 3"/>
          <p:cNvSpPr>
            <a:spLocks noGrp="1"/>
          </p:cNvSpPr>
          <p:nvPr>
            <p:ph type="sldNum" sz="quarter" idx="5"/>
          </p:nvPr>
        </p:nvSpPr>
        <p:spPr/>
        <p:txBody>
          <a:bodyPr/>
          <a:lstStyle/>
          <a:p>
            <a:fld id="{FD12E84A-68BB-A047-8CE8-C8D52EB8984A}" type="slidenum">
              <a:rPr lang="en-US" smtClean="0"/>
              <a:t>5</a:t>
            </a:fld>
            <a:endParaRPr lang="en-US"/>
          </a:p>
        </p:txBody>
      </p:sp>
    </p:spTree>
    <p:extLst>
      <p:ext uri="{BB962C8B-B14F-4D97-AF65-F5344CB8AC3E}">
        <p14:creationId xmlns:p14="http://schemas.microsoft.com/office/powerpoint/2010/main" val="3597450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a:t>
            </a:r>
          </a:p>
        </p:txBody>
      </p:sp>
      <p:sp>
        <p:nvSpPr>
          <p:cNvPr id="4" name="Slide Number Placeholder 3"/>
          <p:cNvSpPr>
            <a:spLocks noGrp="1"/>
          </p:cNvSpPr>
          <p:nvPr>
            <p:ph type="sldNum" sz="quarter" idx="5"/>
          </p:nvPr>
        </p:nvSpPr>
        <p:spPr/>
        <p:txBody>
          <a:bodyPr/>
          <a:lstStyle/>
          <a:p>
            <a:fld id="{FD12E84A-68BB-A047-8CE8-C8D52EB8984A}" type="slidenum">
              <a:rPr lang="en-US" smtClean="0"/>
              <a:t>6</a:t>
            </a:fld>
            <a:endParaRPr lang="en-US"/>
          </a:p>
        </p:txBody>
      </p:sp>
    </p:spTree>
    <p:extLst>
      <p:ext uri="{BB962C8B-B14F-4D97-AF65-F5344CB8AC3E}">
        <p14:creationId xmlns:p14="http://schemas.microsoft.com/office/powerpoint/2010/main" val="694918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Sarah</a:t>
            </a:r>
          </a:p>
          <a:p>
            <a:endParaRPr lang="en-US" dirty="0"/>
          </a:p>
        </p:txBody>
      </p:sp>
      <p:sp>
        <p:nvSpPr>
          <p:cNvPr id="4" name="Slide Number Placeholder 3"/>
          <p:cNvSpPr>
            <a:spLocks noGrp="1"/>
          </p:cNvSpPr>
          <p:nvPr>
            <p:ph type="sldNum" sz="quarter" idx="5"/>
          </p:nvPr>
        </p:nvSpPr>
        <p:spPr/>
        <p:txBody>
          <a:bodyPr/>
          <a:lstStyle/>
          <a:p>
            <a:fld id="{FD12E84A-68BB-A047-8CE8-C8D52EB8984A}" type="slidenum">
              <a:rPr lang="en-US" smtClean="0"/>
              <a:t>7</a:t>
            </a:fld>
            <a:endParaRPr lang="en-US"/>
          </a:p>
        </p:txBody>
      </p:sp>
    </p:spTree>
    <p:extLst>
      <p:ext uri="{BB962C8B-B14F-4D97-AF65-F5344CB8AC3E}">
        <p14:creationId xmlns:p14="http://schemas.microsoft.com/office/powerpoint/2010/main" val="746813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Sarah</a:t>
            </a:r>
          </a:p>
          <a:p>
            <a:endParaRPr lang="en-US" dirty="0"/>
          </a:p>
        </p:txBody>
      </p:sp>
      <p:sp>
        <p:nvSpPr>
          <p:cNvPr id="4" name="Slide Number Placeholder 3"/>
          <p:cNvSpPr>
            <a:spLocks noGrp="1"/>
          </p:cNvSpPr>
          <p:nvPr>
            <p:ph type="sldNum" sz="quarter" idx="5"/>
          </p:nvPr>
        </p:nvSpPr>
        <p:spPr/>
        <p:txBody>
          <a:bodyPr/>
          <a:lstStyle/>
          <a:p>
            <a:fld id="{FD12E84A-68BB-A047-8CE8-C8D52EB8984A}" type="slidenum">
              <a:rPr lang="en-US" smtClean="0"/>
              <a:t>8</a:t>
            </a:fld>
            <a:endParaRPr lang="en-US"/>
          </a:p>
        </p:txBody>
      </p:sp>
    </p:spTree>
    <p:extLst>
      <p:ext uri="{BB962C8B-B14F-4D97-AF65-F5344CB8AC3E}">
        <p14:creationId xmlns:p14="http://schemas.microsoft.com/office/powerpoint/2010/main" val="39846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Sarah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Describe chart…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thing to note is that the Early Development Network provides a family-centered approach.  Family is involved, services coordinator puts supports in place for ENTIRE family and services are provided in the child’s natural environment.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a child ages out of the EDN, special education services are available.  However, these are school-based services.  The focus is only on the child not the entire family.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Help Me Grow can help fill the gap when families lose EDN services coordination.</a:t>
            </a:r>
          </a:p>
          <a:p>
            <a:endParaRPr lang="en-US" dirty="0"/>
          </a:p>
        </p:txBody>
      </p:sp>
      <p:sp>
        <p:nvSpPr>
          <p:cNvPr id="4" name="Slide Number Placeholder 3"/>
          <p:cNvSpPr>
            <a:spLocks noGrp="1"/>
          </p:cNvSpPr>
          <p:nvPr>
            <p:ph type="sldNum" sz="quarter" idx="5"/>
          </p:nvPr>
        </p:nvSpPr>
        <p:spPr/>
        <p:txBody>
          <a:bodyPr/>
          <a:lstStyle/>
          <a:p>
            <a:fld id="{FD12E84A-68BB-A047-8CE8-C8D52EB8984A}" type="slidenum">
              <a:rPr lang="en-US" smtClean="0"/>
              <a:t>9</a:t>
            </a:fld>
            <a:endParaRPr lang="en-US"/>
          </a:p>
        </p:txBody>
      </p:sp>
    </p:spTree>
    <p:extLst>
      <p:ext uri="{BB962C8B-B14F-4D97-AF65-F5344CB8AC3E}">
        <p14:creationId xmlns:p14="http://schemas.microsoft.com/office/powerpoint/2010/main" val="16498162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19C36D56-2575-7B42-9758-E9571C8742AF}"/>
              </a:ext>
            </a:extLst>
          </p:cNvPr>
          <p:cNvSpPr>
            <a:spLocks noGrp="1"/>
          </p:cNvSpPr>
          <p:nvPr>
            <p:ph type="pic" sz="quarter" idx="10"/>
          </p:nvPr>
        </p:nvSpPr>
        <p:spPr>
          <a:xfrm>
            <a:off x="6092500" y="0"/>
            <a:ext cx="6099500" cy="6858000"/>
          </a:xfrm>
          <a:prstGeom prst="rect">
            <a:avLst/>
          </a:prstGeom>
        </p:spPr>
        <p:txBody>
          <a:bodyPr/>
          <a:lstStyle/>
          <a:p>
            <a:r>
              <a:rPr lang="en-US"/>
              <a:t>Click icon to add picture</a:t>
            </a:r>
            <a:endParaRPr lang="en-US" dirty="0"/>
          </a:p>
        </p:txBody>
      </p:sp>
      <p:sp>
        <p:nvSpPr>
          <p:cNvPr id="13" name="Rectangle 12">
            <a:extLst>
              <a:ext uri="{FF2B5EF4-FFF2-40B4-BE49-F238E27FC236}">
                <a16:creationId xmlns:a16="http://schemas.microsoft.com/office/drawing/2014/main" id="{83CFDE94-8470-A344-8D61-C3B87DB3D3A1}"/>
              </a:ext>
            </a:extLst>
          </p:cNvPr>
          <p:cNvSpPr/>
          <p:nvPr userDrawn="1"/>
        </p:nvSpPr>
        <p:spPr>
          <a:xfrm>
            <a:off x="-3500" y="0"/>
            <a:ext cx="6099500" cy="6858000"/>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normAutofit/>
          </a:bodyPr>
          <a:lstStyle/>
          <a:p>
            <a:pPr algn="ctr"/>
            <a:endParaRPr lang="en-US" dirty="0">
              <a:solidFill>
                <a:srgbClr val="D9541C"/>
              </a:solidFill>
            </a:endParaRPr>
          </a:p>
        </p:txBody>
      </p:sp>
      <p:sp>
        <p:nvSpPr>
          <p:cNvPr id="2" name="Title 1">
            <a:extLst>
              <a:ext uri="{FF2B5EF4-FFF2-40B4-BE49-F238E27FC236}">
                <a16:creationId xmlns:a16="http://schemas.microsoft.com/office/drawing/2014/main" id="{F7868988-FDC6-3E4D-AD99-1EFBE133F69F}"/>
              </a:ext>
            </a:extLst>
          </p:cNvPr>
          <p:cNvSpPr>
            <a:spLocks noGrp="1"/>
          </p:cNvSpPr>
          <p:nvPr>
            <p:ph type="ctrTitle" hasCustomPrompt="1"/>
          </p:nvPr>
        </p:nvSpPr>
        <p:spPr>
          <a:xfrm>
            <a:off x="621975" y="1359408"/>
            <a:ext cx="4974153" cy="2387600"/>
          </a:xfrm>
          <a:prstGeom prst="rect">
            <a:avLst/>
          </a:prstGeom>
        </p:spPr>
        <p:txBody>
          <a:bodyPr anchor="b"/>
          <a:lstStyle>
            <a:lvl1pPr algn="l">
              <a:defRPr sz="5500" b="1" i="0">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2B1E40B1-1AAD-264E-BEF9-E33E517BE609}"/>
              </a:ext>
            </a:extLst>
          </p:cNvPr>
          <p:cNvSpPr>
            <a:spLocks noGrp="1"/>
          </p:cNvSpPr>
          <p:nvPr>
            <p:ph type="subTitle" idx="1" hasCustomPrompt="1"/>
          </p:nvPr>
        </p:nvSpPr>
        <p:spPr>
          <a:xfrm>
            <a:off x="621975" y="4644770"/>
            <a:ext cx="4974153" cy="1717931"/>
          </a:xfrm>
          <a:prstGeom prst="rect">
            <a:avLst/>
          </a:prstGeom>
        </p:spPr>
        <p:txBody>
          <a:bodyPr>
            <a:normAutofit/>
          </a:bodyPr>
          <a:lstStyle>
            <a:lvl1pPr marL="0" indent="0" algn="l">
              <a:buNone/>
              <a:defRPr sz="2400" kern="900" spc="1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8" name="Straight Connector 7">
            <a:extLst>
              <a:ext uri="{FF2B5EF4-FFF2-40B4-BE49-F238E27FC236}">
                <a16:creationId xmlns:a16="http://schemas.microsoft.com/office/drawing/2014/main" id="{187322AE-434B-B14A-9858-3C25DADBC2CE}"/>
              </a:ext>
            </a:extLst>
          </p:cNvPr>
          <p:cNvCxnSpPr>
            <a:cxnSpLocks/>
          </p:cNvCxnSpPr>
          <p:nvPr userDrawn="1"/>
        </p:nvCxnSpPr>
        <p:spPr>
          <a:xfrm>
            <a:off x="621975" y="4211574"/>
            <a:ext cx="3873500" cy="0"/>
          </a:xfrm>
          <a:prstGeom prst="line">
            <a:avLst/>
          </a:prstGeom>
          <a:ln w="28575">
            <a:solidFill>
              <a:schemeClr val="bg1"/>
            </a:solidFill>
          </a:ln>
        </p:spPr>
        <p:style>
          <a:lnRef idx="1">
            <a:schemeClr val="accent2"/>
          </a:lnRef>
          <a:fillRef idx="0">
            <a:schemeClr val="accent2"/>
          </a:fillRef>
          <a:effectRef idx="0">
            <a:schemeClr val="accent2"/>
          </a:effectRef>
          <a:fontRef idx="minor">
            <a:schemeClr val="tx1"/>
          </a:fontRef>
        </p:style>
      </p:cxnSp>
      <p:pic>
        <p:nvPicPr>
          <p:cNvPr id="9" name="Picture 8" descr="Logo&#10;&#10;Description automatically generated">
            <a:extLst>
              <a:ext uri="{FF2B5EF4-FFF2-40B4-BE49-F238E27FC236}">
                <a16:creationId xmlns:a16="http://schemas.microsoft.com/office/drawing/2014/main" id="{AC8E79F5-EDB8-E54F-8829-8A06D0D1AC25}"/>
              </a:ext>
            </a:extLst>
          </p:cNvPr>
          <p:cNvPicPr>
            <a:picLocks noChangeAspect="1"/>
          </p:cNvPicPr>
          <p:nvPr userDrawn="1"/>
        </p:nvPicPr>
        <p:blipFill>
          <a:blip r:embed="rId2"/>
          <a:stretch>
            <a:fillRect/>
          </a:stretch>
        </p:blipFill>
        <p:spPr>
          <a:xfrm>
            <a:off x="621975" y="4445"/>
            <a:ext cx="3321700" cy="914401"/>
          </a:xfrm>
          <a:prstGeom prst="rect">
            <a:avLst/>
          </a:prstGeom>
        </p:spPr>
      </p:pic>
    </p:spTree>
    <p:extLst>
      <p:ext uri="{BB962C8B-B14F-4D97-AF65-F5344CB8AC3E}">
        <p14:creationId xmlns:p14="http://schemas.microsoft.com/office/powerpoint/2010/main" val="1776581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1_Title Slide">
    <p:bg>
      <p:bgPr>
        <a:solidFill>
          <a:schemeClr val="accent2"/>
        </a:solidFill>
        <a:effectLst/>
      </p:bgPr>
    </p:bg>
    <p:spTree>
      <p:nvGrpSpPr>
        <p:cNvPr id="1" name="Shape 15"/>
        <p:cNvGrpSpPr/>
        <p:nvPr/>
      </p:nvGrpSpPr>
      <p:grpSpPr>
        <a:xfrm>
          <a:off x="0" y="0"/>
          <a:ext cx="0" cy="0"/>
          <a:chOff x="0" y="0"/>
          <a:chExt cx="0" cy="0"/>
        </a:xfrm>
      </p:grpSpPr>
      <p:sp>
        <p:nvSpPr>
          <p:cNvPr id="16" name="Google Shape;16;p14"/>
          <p:cNvSpPr txBox="1">
            <a:spLocks noGrp="1"/>
          </p:cNvSpPr>
          <p:nvPr>
            <p:ph type="ctrTitle"/>
          </p:nvPr>
        </p:nvSpPr>
        <p:spPr>
          <a:xfrm>
            <a:off x="1600200" y="2386744"/>
            <a:ext cx="8991600" cy="1645920"/>
          </a:xfrm>
          <a:prstGeom prst="rect">
            <a:avLst/>
          </a:prstGeom>
          <a:solidFill>
            <a:srgbClr val="FFFFFF"/>
          </a:solidFill>
          <a:ln w="38100" cap="flat" cmpd="sng">
            <a:solidFill>
              <a:srgbClr val="404040"/>
            </a:solidFill>
            <a:prstDash val="solid"/>
            <a:round/>
            <a:headEnd type="none" w="sm" len="sm"/>
            <a:tailEnd type="none" w="sm" len="sm"/>
          </a:ln>
        </p:spPr>
        <p:txBody>
          <a:bodyPr spcFirstLastPara="1" wrap="square" lIns="274300" tIns="182875" rIns="274300" bIns="182875" anchor="ctr" anchorCtr="1">
            <a:normAutofit/>
          </a:bodyPr>
          <a:lstStyle>
            <a:lvl1pPr lvl="0" algn="ctr">
              <a:lnSpc>
                <a:spcPct val="90000"/>
              </a:lnSpc>
              <a:spcBef>
                <a:spcPts val="0"/>
              </a:spcBef>
              <a:spcAft>
                <a:spcPts val="0"/>
              </a:spcAft>
              <a:buClr>
                <a:srgbClr val="262626"/>
              </a:buClr>
              <a:buSzPts val="3800"/>
              <a:buFont typeface="Arial"/>
              <a:buNone/>
              <a:defRPr sz="38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4"/>
          <p:cNvSpPr txBox="1">
            <a:spLocks noGrp="1"/>
          </p:cNvSpPr>
          <p:nvPr>
            <p:ph type="subTitle" idx="1"/>
          </p:nvPr>
        </p:nvSpPr>
        <p:spPr>
          <a:xfrm>
            <a:off x="2695194" y="4352544"/>
            <a:ext cx="6801612" cy="1239894"/>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1000"/>
              </a:spcBef>
              <a:spcAft>
                <a:spcPts val="0"/>
              </a:spcAft>
              <a:buSzPts val="2000"/>
              <a:buNone/>
              <a:defRPr sz="2000">
                <a:solidFill>
                  <a:srgbClr val="FEFEFE"/>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100000"/>
              </a:lnSpc>
              <a:spcBef>
                <a:spcPts val="1000"/>
              </a:spcBef>
              <a:spcAft>
                <a:spcPts val="0"/>
              </a:spcAft>
              <a:buSzPts val="1600"/>
              <a:buNone/>
              <a:defRPr sz="1600"/>
            </a:lvl6pPr>
            <a:lvl7pPr lvl="6" algn="ctr">
              <a:lnSpc>
                <a:spcPct val="100000"/>
              </a:lnSpc>
              <a:spcBef>
                <a:spcPts val="1000"/>
              </a:spcBef>
              <a:spcAft>
                <a:spcPts val="0"/>
              </a:spcAft>
              <a:buSzPts val="1600"/>
              <a:buNone/>
              <a:defRPr sz="1600"/>
            </a:lvl7pPr>
            <a:lvl8pPr lvl="7" algn="ctr">
              <a:lnSpc>
                <a:spcPct val="100000"/>
              </a:lnSpc>
              <a:spcBef>
                <a:spcPts val="1000"/>
              </a:spcBef>
              <a:spcAft>
                <a:spcPts val="0"/>
              </a:spcAft>
              <a:buSzPts val="1600"/>
              <a:buNone/>
              <a:defRPr sz="1600"/>
            </a:lvl8pPr>
            <a:lvl9pPr lvl="8" algn="ctr">
              <a:lnSpc>
                <a:spcPct val="100000"/>
              </a:lnSpc>
              <a:spcBef>
                <a:spcPts val="1000"/>
              </a:spcBef>
              <a:spcAft>
                <a:spcPts val="0"/>
              </a:spcAft>
              <a:buSzPts val="1600"/>
              <a:buNone/>
              <a:defRPr sz="1600"/>
            </a:lvl9pPr>
          </a:lstStyle>
          <a:p>
            <a:endParaRPr/>
          </a:p>
        </p:txBody>
      </p:sp>
      <p:sp>
        <p:nvSpPr>
          <p:cNvPr id="18" name="Google Shape;18;p14"/>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4"/>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4"/>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81655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53FE226-F971-734D-AB37-FDBBA1CAD236}"/>
              </a:ext>
            </a:extLst>
          </p:cNvPr>
          <p:cNvSpPr/>
          <p:nvPr userDrawn="1"/>
        </p:nvSpPr>
        <p:spPr>
          <a:xfrm>
            <a:off x="0" y="768351"/>
            <a:ext cx="12192000" cy="5321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264807-C233-CA4D-BEA6-156D85E19521}"/>
              </a:ext>
            </a:extLst>
          </p:cNvPr>
          <p:cNvSpPr>
            <a:spLocks noGrp="1"/>
          </p:cNvSpPr>
          <p:nvPr>
            <p:ph type="title" hasCustomPrompt="1"/>
          </p:nvPr>
        </p:nvSpPr>
        <p:spPr>
          <a:xfrm>
            <a:off x="831850" y="1511830"/>
            <a:ext cx="10515600" cy="2852737"/>
          </a:xfrm>
          <a:prstGeom prst="rect">
            <a:avLst/>
          </a:prstGeom>
        </p:spPr>
        <p:txBody>
          <a:bodyPr anchor="b"/>
          <a:lstStyle>
            <a:lvl1pPr>
              <a:defRPr sz="6000" b="1" i="0">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C71A574F-57FA-6D47-92BA-A310EFA6F4EF}"/>
              </a:ext>
            </a:extLst>
          </p:cNvPr>
          <p:cNvSpPr>
            <a:spLocks noGrp="1"/>
          </p:cNvSpPr>
          <p:nvPr>
            <p:ph type="body" idx="1"/>
          </p:nvPr>
        </p:nvSpPr>
        <p:spPr>
          <a:xfrm>
            <a:off x="831850" y="4589463"/>
            <a:ext cx="10515600" cy="1500187"/>
          </a:xfrm>
          <a:prstGeom prst="rect">
            <a:avLst/>
          </a:prstGeom>
        </p:spPr>
        <p:txBody>
          <a:bodyPr/>
          <a:lstStyle>
            <a:lvl1pPr marL="0" indent="0">
              <a:buNone/>
              <a:defRPr sz="2400" b="0" i="0">
                <a:solidFill>
                  <a:schemeClr val="bg2"/>
                </a:solidFill>
                <a:latin typeface="Lato Light" panose="020F0502020204030203" pitchFamily="34" charset="0"/>
                <a:ea typeface="Lato Light" panose="020F0502020204030203" pitchFamily="34" charset="0"/>
                <a:cs typeface="Lato Light" panose="020F050202020403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6" name="Straight Connector 5">
            <a:extLst>
              <a:ext uri="{FF2B5EF4-FFF2-40B4-BE49-F238E27FC236}">
                <a16:creationId xmlns:a16="http://schemas.microsoft.com/office/drawing/2014/main" id="{2C5BA325-8354-8247-B655-1F94AC4A8E3E}"/>
              </a:ext>
            </a:extLst>
          </p:cNvPr>
          <p:cNvCxnSpPr/>
          <p:nvPr userDrawn="1"/>
        </p:nvCxnSpPr>
        <p:spPr>
          <a:xfrm>
            <a:off x="660400" y="4589463"/>
            <a:ext cx="10687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32772DA-EF87-8C4D-B5D1-AC4E99D4D184}"/>
              </a:ext>
            </a:extLst>
          </p:cNvPr>
          <p:cNvCxnSpPr>
            <a:cxnSpLocks/>
          </p:cNvCxnSpPr>
          <p:nvPr userDrawn="1"/>
        </p:nvCxnSpPr>
        <p:spPr>
          <a:xfrm>
            <a:off x="831850" y="4376674"/>
            <a:ext cx="3873500" cy="0"/>
          </a:xfrm>
          <a:prstGeom prst="line">
            <a:avLst/>
          </a:prstGeom>
          <a:ln w="28575">
            <a:solidFill>
              <a:schemeClr val="bg1"/>
            </a:solidFill>
          </a:ln>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44C09387-2AE2-AC45-96E7-DB671A895F3C}"/>
              </a:ext>
            </a:extLst>
          </p:cNvPr>
          <p:cNvCxnSpPr>
            <a:cxnSpLocks/>
          </p:cNvCxnSpPr>
          <p:nvPr userDrawn="1"/>
        </p:nvCxnSpPr>
        <p:spPr>
          <a:xfrm>
            <a:off x="838200" y="396347"/>
            <a:ext cx="2040467" cy="0"/>
          </a:xfrm>
          <a:prstGeom prst="line">
            <a:avLst/>
          </a:prstGeom>
          <a:ln w="76200">
            <a:solidFill>
              <a:schemeClr val="bg1"/>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689000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3E5653-568E-6747-A8BD-F0AC8A45220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a:extLst>
              <a:ext uri="{FF2B5EF4-FFF2-40B4-BE49-F238E27FC236}">
                <a16:creationId xmlns:a16="http://schemas.microsoft.com/office/drawing/2014/main" id="{D04A2C21-B285-6D40-ADE7-30DB293165D1}"/>
              </a:ext>
            </a:extLst>
          </p:cNvPr>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419092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1B109E-06C9-C545-8493-2648DBEF8272}"/>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C14C1E3-74F1-C344-B036-8157209617BE}"/>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a:extLst>
              <a:ext uri="{FF2B5EF4-FFF2-40B4-BE49-F238E27FC236}">
                <a16:creationId xmlns:a16="http://schemas.microsoft.com/office/drawing/2014/main" id="{3F2481FE-4D52-F942-B2DC-571E29AD541F}"/>
              </a:ext>
            </a:extLst>
          </p:cNvPr>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716093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270EF3-165D-5E4A-AA12-0230AECC22C3}"/>
              </a:ext>
            </a:extLst>
          </p:cNvPr>
          <p:cNvSpPr>
            <a:spLocks noGrp="1"/>
          </p:cNvSpPr>
          <p:nvPr>
            <p:ph type="body" idx="1" hasCustomPrompt="1"/>
          </p:nvPr>
        </p:nvSpPr>
        <p:spPr>
          <a:xfrm>
            <a:off x="839788" y="1681163"/>
            <a:ext cx="5157787" cy="823912"/>
          </a:xfrm>
          <a:prstGeom prst="rect">
            <a:avLst/>
          </a:prstGeom>
        </p:spPr>
        <p:txBody>
          <a:bodyPr anchor="b">
            <a:normAutofit/>
          </a:bodyPr>
          <a:lstStyle>
            <a:lvl1pPr marL="0" indent="0">
              <a:buNone/>
              <a:defRPr sz="2400" b="0" i="0" spc="0" baseline="0">
                <a:solidFill>
                  <a:schemeClr val="accent2"/>
                </a:solidFill>
                <a:latin typeface="Lato" panose="020F0502020204030203" pitchFamily="34" charset="0"/>
                <a:ea typeface="Lato" panose="020F0502020204030203" pitchFamily="34" charset="0"/>
                <a:cs typeface="Lato" panose="020F050202020403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0590480D-ABE3-3C43-8533-E806EFD0FDDD}"/>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6FFAFED-31C7-C948-979A-281DC7735119}"/>
              </a:ext>
            </a:extLst>
          </p:cNvPr>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0" i="0" spc="100" baseline="0">
                <a:solidFill>
                  <a:schemeClr val="accent2"/>
                </a:solidFill>
                <a:latin typeface="Lato" panose="020F0502020204030203" pitchFamily="34" charset="0"/>
                <a:ea typeface="Lato" panose="020F0502020204030203" pitchFamily="34" charset="0"/>
                <a:cs typeface="Lato" panose="020F050202020403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9E21F2BE-B50E-AB4C-A526-C2BB369DC633}"/>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id="{B01E6572-7CBC-A94C-AE76-0E13266A3662}"/>
              </a:ext>
            </a:extLst>
          </p:cNvPr>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758505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1D82D-BAD4-CE49-9F9C-01433333E713}"/>
              </a:ext>
            </a:extLst>
          </p:cNvPr>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477062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07234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336F9-7720-CD42-B6DA-FE0CFAD329F0}"/>
              </a:ext>
            </a:extLst>
          </p:cNvPr>
          <p:cNvSpPr>
            <a:spLocks noGrp="1"/>
          </p:cNvSpPr>
          <p:nvPr>
            <p:ph type="title" hasCustomPrompt="1"/>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1EA9DAED-A9DA-1347-B5D8-204FD4FE3212}"/>
              </a:ext>
            </a:extLst>
          </p:cNvPr>
          <p:cNvSpPr>
            <a:spLocks noGrp="1"/>
          </p:cNvSpPr>
          <p:nvPr>
            <p:ph idx="1"/>
          </p:nvPr>
        </p:nvSpPr>
        <p:spPr>
          <a:xfrm>
            <a:off x="5183188" y="457201"/>
            <a:ext cx="6172200" cy="54038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0DF400EC-BC64-7F42-9E36-EFDDC118407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968611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CFE02-4BE1-4045-B5A6-1688F9A81834}"/>
              </a:ext>
            </a:extLst>
          </p:cNvPr>
          <p:cNvSpPr>
            <a:spLocks noGrp="1"/>
          </p:cNvSpPr>
          <p:nvPr>
            <p:ph type="title" hasCustomPrompt="1"/>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84061BC4-A144-E440-8230-B16CFD245781}"/>
              </a:ext>
            </a:extLst>
          </p:cNvPr>
          <p:cNvSpPr>
            <a:spLocks noGrp="1"/>
          </p:cNvSpPr>
          <p:nvPr>
            <p:ph type="pic" idx="1"/>
          </p:nvPr>
        </p:nvSpPr>
        <p:spPr>
          <a:xfrm>
            <a:off x="5183188" y="457199"/>
            <a:ext cx="6169024" cy="540385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0A30073-1FF3-3243-80B3-A533CEBED6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708752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FFA349-6352-2049-AFC4-E093CA7A98DA}"/>
              </a:ext>
            </a:extLst>
          </p:cNvPr>
          <p:cNvSpPr>
            <a:spLocks noGrp="1"/>
          </p:cNvSpPr>
          <p:nvPr>
            <p:ph type="title"/>
          </p:nvPr>
        </p:nvSpPr>
        <p:spPr>
          <a:xfrm>
            <a:off x="838200" y="365125"/>
            <a:ext cx="10515600" cy="1325563"/>
          </a:xfrm>
          <a:prstGeom prst="rect">
            <a:avLst/>
          </a:prstGeom>
          <a:noFill/>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D6BE7BA-9582-D64F-89AF-080E3AC500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4">
            <a:extLst>
              <a:ext uri="{FF2B5EF4-FFF2-40B4-BE49-F238E27FC236}">
                <a16:creationId xmlns:a16="http://schemas.microsoft.com/office/drawing/2014/main" id="{FBC4B1BC-3B0B-FB41-A774-0A49D1A9F0D2}"/>
              </a:ext>
            </a:extLst>
          </p:cNvPr>
          <p:cNvSpPr>
            <a:spLocks noGrp="1"/>
          </p:cNvSpPr>
          <p:nvPr>
            <p:ph type="ftr" sz="quarter" idx="3"/>
          </p:nvPr>
        </p:nvSpPr>
        <p:spPr>
          <a:xfrm>
            <a:off x="838200" y="6356350"/>
            <a:ext cx="7886700" cy="365125"/>
          </a:xfrm>
          <a:prstGeom prst="rect">
            <a:avLst/>
          </a:prstGeom>
        </p:spPr>
        <p:txBody>
          <a:bodyPr/>
          <a:lstStyle/>
          <a:p>
            <a:endParaRPr lang="en-US" dirty="0"/>
          </a:p>
        </p:txBody>
      </p:sp>
      <p:pic>
        <p:nvPicPr>
          <p:cNvPr id="13" name="Picture 12" descr="Logo&#10;&#10;Description automatically generated">
            <a:extLst>
              <a:ext uri="{FF2B5EF4-FFF2-40B4-BE49-F238E27FC236}">
                <a16:creationId xmlns:a16="http://schemas.microsoft.com/office/drawing/2014/main" id="{572F118E-1B21-9846-A41F-11BD270A4D0B}"/>
              </a:ext>
            </a:extLst>
          </p:cNvPr>
          <p:cNvPicPr>
            <a:picLocks noChangeAspect="1"/>
          </p:cNvPicPr>
          <p:nvPr userDrawn="1"/>
        </p:nvPicPr>
        <p:blipFill>
          <a:blip r:embed="rId12"/>
          <a:stretch>
            <a:fillRect/>
          </a:stretch>
        </p:blipFill>
        <p:spPr>
          <a:xfrm>
            <a:off x="9143096" y="6194425"/>
            <a:ext cx="2210704" cy="608565"/>
          </a:xfrm>
          <a:prstGeom prst="rect">
            <a:avLst/>
          </a:prstGeom>
        </p:spPr>
      </p:pic>
      <p:cxnSp>
        <p:nvCxnSpPr>
          <p:cNvPr id="18" name="Straight Connector 17">
            <a:extLst>
              <a:ext uri="{FF2B5EF4-FFF2-40B4-BE49-F238E27FC236}">
                <a16:creationId xmlns:a16="http://schemas.microsoft.com/office/drawing/2014/main" id="{27FE7973-E30B-0E48-BE35-C8623C7D16D1}"/>
              </a:ext>
            </a:extLst>
          </p:cNvPr>
          <p:cNvCxnSpPr>
            <a:cxnSpLocks/>
          </p:cNvCxnSpPr>
          <p:nvPr userDrawn="1"/>
        </p:nvCxnSpPr>
        <p:spPr>
          <a:xfrm>
            <a:off x="838200" y="396347"/>
            <a:ext cx="2040467" cy="0"/>
          </a:xfrm>
          <a:prstGeom prst="line">
            <a:avLst/>
          </a:prstGeom>
          <a:ln w="63500">
            <a:solidFill>
              <a:schemeClr val="accent1"/>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7777622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lvl1pPr algn="l" defTabSz="914400" rtl="0" eaLnBrk="1" latinLnBrk="0" hangingPunct="1">
        <a:lnSpc>
          <a:spcPct val="90000"/>
        </a:lnSpc>
        <a:spcBef>
          <a:spcPct val="0"/>
        </a:spcBef>
        <a:buNone/>
        <a:defRPr sz="4400" b="1" i="0" kern="1200">
          <a:solidFill>
            <a:srgbClr val="D9541C"/>
          </a:solidFill>
          <a:latin typeface="Lato Semibold" panose="020F0502020204030203" pitchFamily="34" charset="0"/>
          <a:ea typeface="Lato Semibold" panose="020F0502020204030203" pitchFamily="34" charset="0"/>
          <a:cs typeface="Lato Semibold" panose="020F050202020403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hyperlink" Target="http://www.helpmegrownebraska.org/" TargetMode="External"/><Relationship Id="rId4" Type="http://schemas.openxmlformats.org/officeDocument/2006/relationships/hyperlink" Target="http://www.edn.ne.gov/"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0.xml"/><Relationship Id="rId1" Type="http://schemas.openxmlformats.org/officeDocument/2006/relationships/vmlDrawing" Target="../drawings/vmlDrawing1.v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hyperlink" Target="mailto:rhelweg@childrensomaha.org" TargetMode="External"/><Relationship Id="rId4" Type="http://schemas.openxmlformats.org/officeDocument/2006/relationships/image" Target="../media/image22.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http://www.helpmegrownational.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www.helpmegrownational.or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71E9AB47-2A47-2543-88F2-63B32A04A358}"/>
              </a:ext>
            </a:extLst>
          </p:cNvPr>
          <p:cNvSpPr>
            <a:spLocks noGrp="1"/>
          </p:cNvSpPr>
          <p:nvPr>
            <p:ph type="subTitle" idx="1"/>
          </p:nvPr>
        </p:nvSpPr>
        <p:spPr>
          <a:xfrm>
            <a:off x="562062" y="4644770"/>
            <a:ext cx="5436066" cy="1717931"/>
          </a:xfrm>
        </p:spPr>
        <p:txBody>
          <a:bodyPr>
            <a:normAutofit/>
          </a:bodyPr>
          <a:lstStyle/>
          <a:p>
            <a:r>
              <a:rPr lang="en-US" sz="2000" dirty="0">
                <a:latin typeface="Lato Light" panose="020F0502020204030203"/>
                <a:ea typeface="Times New Roman"/>
                <a:cs typeface="Angsana New" panose="020B0502040204020203" pitchFamily="18" charset="-34"/>
                <a:sym typeface="Times New Roman"/>
              </a:rPr>
              <a:t>Advancing Developmental Promotion</a:t>
            </a:r>
          </a:p>
          <a:p>
            <a:r>
              <a:rPr lang="en-US" sz="2000" dirty="0">
                <a:latin typeface="Lato Light" panose="020F0502020204030203"/>
                <a:ea typeface="Times New Roman"/>
                <a:cs typeface="Angsana New" panose="020B0502040204020203" pitchFamily="18" charset="-34"/>
                <a:sym typeface="Times New Roman"/>
              </a:rPr>
              <a:t>Early Detection</a:t>
            </a:r>
          </a:p>
          <a:p>
            <a:r>
              <a:rPr lang="en-US" sz="2000" dirty="0">
                <a:latin typeface="Lato Light" panose="020F0502020204030203"/>
                <a:ea typeface="Times New Roman"/>
                <a:cs typeface="Angsana New" panose="020B0502040204020203" pitchFamily="18" charset="-34"/>
                <a:sym typeface="Times New Roman"/>
              </a:rPr>
              <a:t>Linkage to Services</a:t>
            </a:r>
          </a:p>
        </p:txBody>
      </p:sp>
      <p:sp>
        <p:nvSpPr>
          <p:cNvPr id="6" name="Title 5">
            <a:extLst>
              <a:ext uri="{FF2B5EF4-FFF2-40B4-BE49-F238E27FC236}">
                <a16:creationId xmlns:a16="http://schemas.microsoft.com/office/drawing/2014/main" id="{41DD2BD0-0BD6-4330-A955-C799794032A2}"/>
              </a:ext>
            </a:extLst>
          </p:cNvPr>
          <p:cNvSpPr>
            <a:spLocks noGrp="1"/>
          </p:cNvSpPr>
          <p:nvPr>
            <p:ph type="ctrTitle"/>
          </p:nvPr>
        </p:nvSpPr>
        <p:spPr/>
        <p:txBody>
          <a:bodyPr>
            <a:normAutofit/>
          </a:bodyPr>
          <a:lstStyle/>
          <a:p>
            <a:r>
              <a:rPr lang="en-US" sz="4000" dirty="0"/>
              <a:t>A BETTER FUTURE FOR ALL CHILDREN BEGINS WITH </a:t>
            </a:r>
            <a:br>
              <a:rPr lang="en-US" sz="4000" dirty="0"/>
            </a:br>
            <a:r>
              <a:rPr lang="en-US" sz="4000" dirty="0"/>
              <a:t>HELP ME GROW</a:t>
            </a:r>
          </a:p>
        </p:txBody>
      </p:sp>
      <p:pic>
        <p:nvPicPr>
          <p:cNvPr id="1026" name="Picture 2" descr="Help Me Grow">
            <a:extLst>
              <a:ext uri="{FF2B5EF4-FFF2-40B4-BE49-F238E27FC236}">
                <a16:creationId xmlns:a16="http://schemas.microsoft.com/office/drawing/2014/main" id="{7A866364-283A-49AA-ADE0-4BDC30635143}"/>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l="26643" r="26643"/>
          <a:stretch>
            <a:fillRect/>
          </a:stretch>
        </p:blipFill>
        <p:spPr bwMode="auto">
          <a:xfrm>
            <a:off x="6096000" y="0"/>
            <a:ext cx="6099175"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FCFCC92-AB3B-4D3A-B0D5-1A4056EC7313}"/>
              </a:ext>
            </a:extLst>
          </p:cNvPr>
          <p:cNvSpPr txBox="1"/>
          <p:nvPr/>
        </p:nvSpPr>
        <p:spPr>
          <a:xfrm>
            <a:off x="562062" y="6039535"/>
            <a:ext cx="6142120" cy="584775"/>
          </a:xfrm>
          <a:prstGeom prst="rect">
            <a:avLst/>
          </a:prstGeom>
          <a:noFill/>
        </p:spPr>
        <p:txBody>
          <a:bodyPr wrap="square">
            <a:spAutoFit/>
          </a:bodyPr>
          <a:lstStyle/>
          <a:p>
            <a:r>
              <a:rPr lang="en-US" sz="1600" dirty="0">
                <a:solidFill>
                  <a:schemeClr val="bg1"/>
                </a:solidFill>
                <a:latin typeface="Lato Light" panose="020F0502020204030203"/>
                <a:cs typeface="Angsana New" panose="020B0502040204020203" pitchFamily="18" charset="-34"/>
                <a:sym typeface="Times New Roman"/>
              </a:rPr>
              <a:t>Holly Dingman, Children’s Hospital &amp; Medical Center </a:t>
            </a:r>
          </a:p>
          <a:p>
            <a:r>
              <a:rPr lang="en-US" sz="1600" dirty="0">
                <a:solidFill>
                  <a:schemeClr val="bg1"/>
                </a:solidFill>
                <a:latin typeface="Lato Light" panose="020F0502020204030203"/>
                <a:cs typeface="Angsana New" panose="020B0502040204020203" pitchFamily="18" charset="-34"/>
                <a:sym typeface="Times New Roman"/>
              </a:rPr>
              <a:t>Center for the Child &amp; Community</a:t>
            </a:r>
            <a:endParaRPr lang="en-US" sz="1600" dirty="0">
              <a:solidFill>
                <a:schemeClr val="bg1"/>
              </a:solidFill>
              <a:latin typeface="Lato Light" panose="020F0502020204030203"/>
              <a:cs typeface="Angsana New" panose="020B0502040204020203" pitchFamily="18" charset="-34"/>
            </a:endParaRPr>
          </a:p>
        </p:txBody>
      </p:sp>
    </p:spTree>
    <p:extLst>
      <p:ext uri="{BB962C8B-B14F-4D97-AF65-F5344CB8AC3E}">
        <p14:creationId xmlns:p14="http://schemas.microsoft.com/office/powerpoint/2010/main" val="571779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4CD53-E09C-4571-BDB2-96939B4951FB}"/>
              </a:ext>
            </a:extLst>
          </p:cNvPr>
          <p:cNvSpPr txBox="1">
            <a:spLocks/>
          </p:cNvSpPr>
          <p:nvPr/>
        </p:nvSpPr>
        <p:spPr>
          <a:xfrm>
            <a:off x="1588374" y="508199"/>
            <a:ext cx="8911687" cy="1280890"/>
          </a:xfrm>
          <a:prstGeom prst="rect">
            <a:avLst/>
          </a:prstGeom>
        </p:spPr>
        <p:txBody>
          <a:bodyPr/>
          <a:lstStyle>
            <a:lvl1pPr algn="l" defTabSz="914400" rtl="0" eaLnBrk="1" latinLnBrk="0" hangingPunct="1">
              <a:lnSpc>
                <a:spcPct val="90000"/>
              </a:lnSpc>
              <a:spcBef>
                <a:spcPct val="0"/>
              </a:spcBef>
              <a:buNone/>
              <a:defRPr sz="4400" b="1" i="0" kern="1200">
                <a:solidFill>
                  <a:srgbClr val="D9541C"/>
                </a:solidFill>
                <a:latin typeface="Lato Semibold" panose="020F0502020204030203" pitchFamily="34" charset="0"/>
                <a:ea typeface="Lato Semibold" panose="020F0502020204030203" pitchFamily="34" charset="0"/>
                <a:cs typeface="Lato Semibold" panose="020F0502020204030203" pitchFamily="34" charset="0"/>
              </a:defRPr>
            </a:lvl1pPr>
          </a:lstStyle>
          <a:p>
            <a:pPr algn="ctr"/>
            <a:endParaRPr lang="en-US" dirty="0"/>
          </a:p>
        </p:txBody>
      </p:sp>
      <p:sp>
        <p:nvSpPr>
          <p:cNvPr id="6" name="Content Placeholder 5">
            <a:extLst>
              <a:ext uri="{FF2B5EF4-FFF2-40B4-BE49-F238E27FC236}">
                <a16:creationId xmlns:a16="http://schemas.microsoft.com/office/drawing/2014/main" id="{6AA92F45-0654-4704-B498-F95AC9BB7887}"/>
              </a:ext>
            </a:extLst>
          </p:cNvPr>
          <p:cNvSpPr>
            <a:spLocks noGrp="1"/>
          </p:cNvSpPr>
          <p:nvPr>
            <p:ph idx="1"/>
          </p:nvPr>
        </p:nvSpPr>
        <p:spPr>
          <a:xfrm>
            <a:off x="1428751" y="1825625"/>
            <a:ext cx="9615488" cy="4351338"/>
          </a:xfrm>
        </p:spPr>
        <p:txBody>
          <a:bodyPr>
            <a:normAutofit fontScale="92500" lnSpcReduction="10000"/>
          </a:bodyPr>
          <a:lstStyle/>
          <a:p>
            <a:r>
              <a:rPr lang="en-US" sz="3200" dirty="0"/>
              <a:t>Do you currently connect families to the EDN? Other programs?</a:t>
            </a:r>
          </a:p>
          <a:p>
            <a:endParaRPr lang="en-US" sz="3200" dirty="0"/>
          </a:p>
          <a:p>
            <a:r>
              <a:rPr lang="en-US" sz="3200" dirty="0"/>
              <a:t>Empower families to be involved in their child’s development and celebrate their milestones?</a:t>
            </a:r>
          </a:p>
          <a:p>
            <a:endParaRPr lang="en-US" sz="3200" dirty="0"/>
          </a:p>
          <a:p>
            <a:r>
              <a:rPr lang="en-US" sz="3200" dirty="0"/>
              <a:t>Conduct developmental screening?</a:t>
            </a:r>
          </a:p>
          <a:p>
            <a:endParaRPr lang="en-US" sz="3200" dirty="0"/>
          </a:p>
          <a:p>
            <a:r>
              <a:rPr lang="en-US" sz="3200" dirty="0"/>
              <a:t>Assist with healthcare coordination?</a:t>
            </a:r>
          </a:p>
          <a:p>
            <a:pPr marL="0" indent="0" algn="ctr">
              <a:buFont typeface="Arial" panose="020B0604020202020204" pitchFamily="34" charset="0"/>
              <a:buNone/>
            </a:pPr>
            <a:endParaRPr lang="en-US" dirty="0"/>
          </a:p>
          <a:p>
            <a:endParaRPr lang="en-US" dirty="0"/>
          </a:p>
        </p:txBody>
      </p:sp>
      <p:sp>
        <p:nvSpPr>
          <p:cNvPr id="5" name="Title 4">
            <a:extLst>
              <a:ext uri="{FF2B5EF4-FFF2-40B4-BE49-F238E27FC236}">
                <a16:creationId xmlns:a16="http://schemas.microsoft.com/office/drawing/2014/main" id="{68100C9F-827F-4F73-9E7C-A7171AB3915D}"/>
              </a:ext>
            </a:extLst>
          </p:cNvPr>
          <p:cNvSpPr>
            <a:spLocks noGrp="1"/>
          </p:cNvSpPr>
          <p:nvPr>
            <p:ph type="title"/>
          </p:nvPr>
        </p:nvSpPr>
        <p:spPr>
          <a:xfrm>
            <a:off x="821673" y="521205"/>
            <a:ext cx="10515600" cy="1325563"/>
          </a:xfrm>
        </p:spPr>
        <p:txBody>
          <a:bodyPr/>
          <a:lstStyle/>
          <a:p>
            <a:pPr algn="ctr"/>
            <a:r>
              <a:rPr lang="en-US" dirty="0"/>
              <a:t>What are your needs? Concerns?</a:t>
            </a:r>
          </a:p>
        </p:txBody>
      </p:sp>
    </p:spTree>
    <p:extLst>
      <p:ext uri="{BB962C8B-B14F-4D97-AF65-F5344CB8AC3E}">
        <p14:creationId xmlns:p14="http://schemas.microsoft.com/office/powerpoint/2010/main" val="2182546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4">
            <a:extLst>
              <a:ext uri="{FF2B5EF4-FFF2-40B4-BE49-F238E27FC236}">
                <a16:creationId xmlns:a16="http://schemas.microsoft.com/office/drawing/2014/main" id="{AA0DC1B8-8DA4-4EA5-A24B-4236B5D83749}"/>
              </a:ext>
            </a:extLst>
          </p:cNvPr>
          <p:cNvSpPr txBox="1">
            <a:spLocks/>
          </p:cNvSpPr>
          <p:nvPr/>
        </p:nvSpPr>
        <p:spPr>
          <a:xfrm>
            <a:off x="838200" y="2564318"/>
            <a:ext cx="10515600" cy="1325563"/>
          </a:xfrm>
          <a:prstGeom prst="rect">
            <a:avLst/>
          </a:prstGeom>
        </p:spPr>
        <p:txBody>
          <a:bodyPr/>
          <a:lstStyle>
            <a:lvl1pPr algn="l" defTabSz="914400" rtl="0" eaLnBrk="1" latinLnBrk="0" hangingPunct="1">
              <a:lnSpc>
                <a:spcPct val="90000"/>
              </a:lnSpc>
              <a:spcBef>
                <a:spcPct val="0"/>
              </a:spcBef>
              <a:buNone/>
              <a:defRPr sz="4400" b="1" i="0" kern="1200">
                <a:solidFill>
                  <a:srgbClr val="D9541C"/>
                </a:solidFill>
                <a:latin typeface="Lato Semibold" panose="020F0502020204030203" pitchFamily="34" charset="0"/>
                <a:ea typeface="Lato Semibold" panose="020F0502020204030203" pitchFamily="34" charset="0"/>
                <a:cs typeface="Lato Semibold" panose="020F0502020204030203" pitchFamily="34" charset="0"/>
              </a:defRPr>
            </a:lvl1pPr>
          </a:lstStyle>
          <a:p>
            <a:pPr algn="ctr"/>
            <a:r>
              <a:rPr lang="en-US" dirty="0"/>
              <a:t>What Happens When you Make a Referral?</a:t>
            </a:r>
          </a:p>
        </p:txBody>
      </p:sp>
    </p:spTree>
    <p:extLst>
      <p:ext uri="{BB962C8B-B14F-4D97-AF65-F5344CB8AC3E}">
        <p14:creationId xmlns:p14="http://schemas.microsoft.com/office/powerpoint/2010/main" val="3276193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218;gafc50f640d_0_0">
            <a:extLst>
              <a:ext uri="{FF2B5EF4-FFF2-40B4-BE49-F238E27FC236}">
                <a16:creationId xmlns:a16="http://schemas.microsoft.com/office/drawing/2014/main" id="{9543A478-2A9F-4153-A5CD-40D3DB052559}"/>
              </a:ext>
            </a:extLst>
          </p:cNvPr>
          <p:cNvPicPr preferRelativeResize="0"/>
          <p:nvPr/>
        </p:nvPicPr>
        <p:blipFill rotWithShape="1">
          <a:blip r:embed="rId3">
            <a:alphaModFix/>
          </a:blip>
          <a:srcRect l="64912" t="49169" r="9428" b="33824"/>
          <a:stretch/>
        </p:blipFill>
        <p:spPr>
          <a:xfrm>
            <a:off x="8558212" y="3233542"/>
            <a:ext cx="2687120" cy="1012246"/>
          </a:xfrm>
          <a:prstGeom prst="rect">
            <a:avLst/>
          </a:prstGeom>
          <a:noFill/>
          <a:ln>
            <a:noFill/>
          </a:ln>
        </p:spPr>
      </p:pic>
      <p:pic>
        <p:nvPicPr>
          <p:cNvPr id="3" name="Google Shape;227;p4">
            <a:extLst>
              <a:ext uri="{FF2B5EF4-FFF2-40B4-BE49-F238E27FC236}">
                <a16:creationId xmlns:a16="http://schemas.microsoft.com/office/drawing/2014/main" id="{AD0F335E-EAB6-4544-84F2-BACB848BCBF8}"/>
              </a:ext>
            </a:extLst>
          </p:cNvPr>
          <p:cNvPicPr preferRelativeResize="0"/>
          <p:nvPr/>
        </p:nvPicPr>
        <p:blipFill>
          <a:blip r:embed="rId4">
            <a:alphaModFix/>
          </a:blip>
          <a:stretch>
            <a:fillRect/>
          </a:stretch>
        </p:blipFill>
        <p:spPr>
          <a:xfrm>
            <a:off x="4743450" y="1801420"/>
            <a:ext cx="2534591" cy="1012246"/>
          </a:xfrm>
          <a:prstGeom prst="rect">
            <a:avLst/>
          </a:prstGeom>
          <a:noFill/>
          <a:ln>
            <a:noFill/>
          </a:ln>
        </p:spPr>
      </p:pic>
      <p:pic>
        <p:nvPicPr>
          <p:cNvPr id="4" name="Google Shape;225;p4" descr="A picture containing icon&#10;&#10;Description automatically generated">
            <a:extLst>
              <a:ext uri="{FF2B5EF4-FFF2-40B4-BE49-F238E27FC236}">
                <a16:creationId xmlns:a16="http://schemas.microsoft.com/office/drawing/2014/main" id="{4333805D-B943-42F0-9A33-538A727D4CA3}"/>
              </a:ext>
            </a:extLst>
          </p:cNvPr>
          <p:cNvPicPr preferRelativeResize="0"/>
          <p:nvPr/>
        </p:nvPicPr>
        <p:blipFill rotWithShape="1">
          <a:blip r:embed="rId5">
            <a:alphaModFix/>
          </a:blip>
          <a:srcRect/>
          <a:stretch/>
        </p:blipFill>
        <p:spPr>
          <a:xfrm>
            <a:off x="1444106" y="1801419"/>
            <a:ext cx="1630822" cy="1012246"/>
          </a:xfrm>
          <a:prstGeom prst="rect">
            <a:avLst/>
          </a:prstGeom>
          <a:noFill/>
          <a:ln>
            <a:noFill/>
          </a:ln>
        </p:spPr>
      </p:pic>
      <p:pic>
        <p:nvPicPr>
          <p:cNvPr id="5" name="Google Shape;226;p4">
            <a:extLst>
              <a:ext uri="{FF2B5EF4-FFF2-40B4-BE49-F238E27FC236}">
                <a16:creationId xmlns:a16="http://schemas.microsoft.com/office/drawing/2014/main" id="{26E20C8F-2FB0-4948-9AF8-13A1A599D40D}"/>
              </a:ext>
            </a:extLst>
          </p:cNvPr>
          <p:cNvPicPr preferRelativeResize="0"/>
          <p:nvPr/>
        </p:nvPicPr>
        <p:blipFill>
          <a:blip r:embed="rId6">
            <a:alphaModFix/>
          </a:blip>
          <a:stretch>
            <a:fillRect/>
          </a:stretch>
        </p:blipFill>
        <p:spPr>
          <a:xfrm>
            <a:off x="8946563" y="1443038"/>
            <a:ext cx="1483313" cy="1623262"/>
          </a:xfrm>
          <a:prstGeom prst="rect">
            <a:avLst/>
          </a:prstGeom>
          <a:noFill/>
          <a:ln>
            <a:noFill/>
          </a:ln>
        </p:spPr>
      </p:pic>
      <p:pic>
        <p:nvPicPr>
          <p:cNvPr id="9" name="Picture 8" descr="Logo, company name&#10;&#10;Description automatically generated">
            <a:extLst>
              <a:ext uri="{FF2B5EF4-FFF2-40B4-BE49-F238E27FC236}">
                <a16:creationId xmlns:a16="http://schemas.microsoft.com/office/drawing/2014/main" id="{E3813BF4-E7E3-4E53-AFC8-572E169FA254}"/>
              </a:ext>
            </a:extLst>
          </p:cNvPr>
          <p:cNvPicPr>
            <a:picLocks noChangeAspect="1"/>
          </p:cNvPicPr>
          <p:nvPr/>
        </p:nvPicPr>
        <p:blipFill>
          <a:blip r:embed="rId7"/>
          <a:stretch>
            <a:fillRect/>
          </a:stretch>
        </p:blipFill>
        <p:spPr>
          <a:xfrm>
            <a:off x="4989188" y="5154632"/>
            <a:ext cx="2309391" cy="1229868"/>
          </a:xfrm>
          <a:prstGeom prst="rect">
            <a:avLst/>
          </a:prstGeom>
        </p:spPr>
      </p:pic>
      <p:pic>
        <p:nvPicPr>
          <p:cNvPr id="7" name="Google Shape;218;gafc50f640d_0_0">
            <a:extLst>
              <a:ext uri="{FF2B5EF4-FFF2-40B4-BE49-F238E27FC236}">
                <a16:creationId xmlns:a16="http://schemas.microsoft.com/office/drawing/2014/main" id="{E23AD040-D77A-4032-8C58-E702B0072C1F}"/>
              </a:ext>
            </a:extLst>
          </p:cNvPr>
          <p:cNvPicPr preferRelativeResize="0"/>
          <p:nvPr/>
        </p:nvPicPr>
        <p:blipFill rotWithShape="1">
          <a:blip r:embed="rId3">
            <a:alphaModFix/>
          </a:blip>
          <a:srcRect l="7385" t="49734" r="74612" b="36583"/>
          <a:stretch/>
        </p:blipFill>
        <p:spPr>
          <a:xfrm>
            <a:off x="1172644" y="3229949"/>
            <a:ext cx="2156344" cy="1012246"/>
          </a:xfrm>
          <a:prstGeom prst="rect">
            <a:avLst/>
          </a:prstGeom>
          <a:noFill/>
          <a:ln>
            <a:noFill/>
          </a:ln>
        </p:spPr>
      </p:pic>
      <p:pic>
        <p:nvPicPr>
          <p:cNvPr id="8" name="Google Shape;218;gafc50f640d_0_0">
            <a:extLst>
              <a:ext uri="{FF2B5EF4-FFF2-40B4-BE49-F238E27FC236}">
                <a16:creationId xmlns:a16="http://schemas.microsoft.com/office/drawing/2014/main" id="{EC3070C7-9C06-4D7D-8CB8-63C5FEBE816E}"/>
              </a:ext>
            </a:extLst>
          </p:cNvPr>
          <p:cNvPicPr preferRelativeResize="0"/>
          <p:nvPr/>
        </p:nvPicPr>
        <p:blipFill rotWithShape="1">
          <a:blip r:embed="rId3">
            <a:alphaModFix/>
          </a:blip>
          <a:srcRect l="37396" t="47649" r="43094" b="35402"/>
          <a:stretch/>
        </p:blipFill>
        <p:spPr>
          <a:xfrm>
            <a:off x="4989188" y="3233541"/>
            <a:ext cx="2043113" cy="1008653"/>
          </a:xfrm>
          <a:prstGeom prst="rect">
            <a:avLst/>
          </a:prstGeom>
          <a:noFill/>
          <a:ln>
            <a:noFill/>
          </a:ln>
        </p:spPr>
      </p:pic>
      <p:sp>
        <p:nvSpPr>
          <p:cNvPr id="10" name="Title 4">
            <a:extLst>
              <a:ext uri="{FF2B5EF4-FFF2-40B4-BE49-F238E27FC236}">
                <a16:creationId xmlns:a16="http://schemas.microsoft.com/office/drawing/2014/main" id="{AA0DC1B8-8DA4-4EA5-A24B-4236B5D83749}"/>
              </a:ext>
            </a:extLst>
          </p:cNvPr>
          <p:cNvSpPr txBox="1">
            <a:spLocks/>
          </p:cNvSpPr>
          <p:nvPr/>
        </p:nvSpPr>
        <p:spPr>
          <a:xfrm>
            <a:off x="821673" y="521205"/>
            <a:ext cx="10515600" cy="1325563"/>
          </a:xfrm>
          <a:prstGeom prst="rect">
            <a:avLst/>
          </a:prstGeom>
        </p:spPr>
        <p:txBody>
          <a:bodyPr/>
          <a:lstStyle>
            <a:lvl1pPr algn="l" defTabSz="914400" rtl="0" eaLnBrk="1" latinLnBrk="0" hangingPunct="1">
              <a:lnSpc>
                <a:spcPct val="90000"/>
              </a:lnSpc>
              <a:spcBef>
                <a:spcPct val="0"/>
              </a:spcBef>
              <a:buNone/>
              <a:defRPr sz="4400" b="1" i="0" kern="1200">
                <a:solidFill>
                  <a:srgbClr val="D9541C"/>
                </a:solidFill>
                <a:latin typeface="Lato Semibold" panose="020F0502020204030203" pitchFamily="34" charset="0"/>
                <a:ea typeface="Lato Semibold" panose="020F0502020204030203" pitchFamily="34" charset="0"/>
                <a:cs typeface="Lato Semibold" panose="020F0502020204030203" pitchFamily="34" charset="0"/>
              </a:defRPr>
            </a:lvl1pPr>
          </a:lstStyle>
          <a:p>
            <a:pPr algn="ctr"/>
            <a:r>
              <a:rPr lang="en-US" dirty="0"/>
              <a:t>Nebraska’s Centralized Access Point</a:t>
            </a:r>
          </a:p>
        </p:txBody>
      </p:sp>
      <p:cxnSp>
        <p:nvCxnSpPr>
          <p:cNvPr id="11" name="Straight Connector 10">
            <a:extLst>
              <a:ext uri="{FF2B5EF4-FFF2-40B4-BE49-F238E27FC236}">
                <a16:creationId xmlns:a16="http://schemas.microsoft.com/office/drawing/2014/main" id="{08395A7E-1444-4B30-BC89-CF6FEA3D8682}"/>
              </a:ext>
            </a:extLst>
          </p:cNvPr>
          <p:cNvCxnSpPr>
            <a:cxnSpLocks/>
          </p:cNvCxnSpPr>
          <p:nvPr/>
        </p:nvCxnSpPr>
        <p:spPr>
          <a:xfrm>
            <a:off x="821673" y="1557338"/>
            <a:ext cx="0" cy="27837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EC48190-6726-4920-BE20-47AB09443A0E}"/>
              </a:ext>
            </a:extLst>
          </p:cNvPr>
          <p:cNvCxnSpPr>
            <a:cxnSpLocks/>
          </p:cNvCxnSpPr>
          <p:nvPr/>
        </p:nvCxnSpPr>
        <p:spPr>
          <a:xfrm>
            <a:off x="11461098" y="1557338"/>
            <a:ext cx="0" cy="27837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5AAB2F1-E05E-4B8D-919C-DE2CC92BC75A}"/>
              </a:ext>
            </a:extLst>
          </p:cNvPr>
          <p:cNvCxnSpPr>
            <a:cxnSpLocks/>
          </p:cNvCxnSpPr>
          <p:nvPr/>
        </p:nvCxnSpPr>
        <p:spPr>
          <a:xfrm flipH="1">
            <a:off x="821674" y="4341038"/>
            <a:ext cx="10639424"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18EB0AA-B886-40AC-8CFD-04BA6B2E1509}"/>
              </a:ext>
            </a:extLst>
          </p:cNvPr>
          <p:cNvCxnSpPr>
            <a:cxnSpLocks/>
          </p:cNvCxnSpPr>
          <p:nvPr/>
        </p:nvCxnSpPr>
        <p:spPr>
          <a:xfrm>
            <a:off x="6010744" y="4341038"/>
            <a:ext cx="0" cy="131205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1651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23;p4">
            <a:extLst>
              <a:ext uri="{FF2B5EF4-FFF2-40B4-BE49-F238E27FC236}">
                <a16:creationId xmlns:a16="http://schemas.microsoft.com/office/drawing/2014/main" id="{D93E58E4-6BEA-4DE0-BCAB-6F4CD248CB86}"/>
              </a:ext>
            </a:extLst>
          </p:cNvPr>
          <p:cNvSpPr txBox="1">
            <a:spLocks/>
          </p:cNvSpPr>
          <p:nvPr/>
        </p:nvSpPr>
        <p:spPr>
          <a:xfrm>
            <a:off x="4261965" y="300625"/>
            <a:ext cx="6158700" cy="4777200"/>
          </a:xfrm>
          <a:prstGeom prst="rect">
            <a:avLst/>
          </a:prstGeom>
          <a:noFill/>
          <a:ln>
            <a:noFill/>
          </a:ln>
        </p:spPr>
        <p:txBody>
          <a:bodyPr spcFirstLastPara="1" wrap="square" lIns="91425" tIns="45700" rIns="91425" bIns="4570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a:buSzPts val="1800"/>
              <a:buFont typeface="Arial" panose="020B0604020202020204" pitchFamily="34" charset="0"/>
              <a:buNone/>
            </a:pPr>
            <a:endParaRPr lang="en-US" dirty="0"/>
          </a:p>
        </p:txBody>
      </p:sp>
      <p:sp>
        <p:nvSpPr>
          <p:cNvPr id="3" name="Google Shape;224;p4">
            <a:extLst>
              <a:ext uri="{FF2B5EF4-FFF2-40B4-BE49-F238E27FC236}">
                <a16:creationId xmlns:a16="http://schemas.microsoft.com/office/drawing/2014/main" id="{73DEDBC4-FDE4-467A-842B-093500867587}"/>
              </a:ext>
            </a:extLst>
          </p:cNvPr>
          <p:cNvSpPr txBox="1">
            <a:spLocks/>
          </p:cNvSpPr>
          <p:nvPr/>
        </p:nvSpPr>
        <p:spPr>
          <a:xfrm>
            <a:off x="154407" y="2322091"/>
            <a:ext cx="3505199" cy="4262436"/>
          </a:xfrm>
          <a:prstGeom prst="rect">
            <a:avLst/>
          </a:prstGeom>
          <a:noFill/>
          <a:ln>
            <a:noFill/>
          </a:ln>
        </p:spPr>
        <p:txBody>
          <a:bodyPr spcFirstLastPara="1" wrap="square" lIns="91425" tIns="45700" rIns="91425" bIns="4570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SzPts val="2400"/>
              <a:buFont typeface="Arial" panose="020B0604020202020204" pitchFamily="34" charset="0"/>
              <a:buNone/>
            </a:pPr>
            <a:endParaRPr lang="en-US" sz="2400" dirty="0">
              <a:latin typeface="Times New Roman"/>
              <a:ea typeface="Times New Roman"/>
              <a:cs typeface="Times New Roman"/>
              <a:sym typeface="Times New Roman"/>
            </a:endParaRPr>
          </a:p>
        </p:txBody>
      </p:sp>
      <p:pic>
        <p:nvPicPr>
          <p:cNvPr id="4" name="Google Shape;225;p4" descr="A picture containing icon&#10;&#10;Description automatically generated">
            <a:extLst>
              <a:ext uri="{FF2B5EF4-FFF2-40B4-BE49-F238E27FC236}">
                <a16:creationId xmlns:a16="http://schemas.microsoft.com/office/drawing/2014/main" id="{0325940C-A336-4326-A1D6-72E3E9B67CD6}"/>
              </a:ext>
            </a:extLst>
          </p:cNvPr>
          <p:cNvPicPr preferRelativeResize="0"/>
          <p:nvPr/>
        </p:nvPicPr>
        <p:blipFill rotWithShape="1">
          <a:blip r:embed="rId3">
            <a:alphaModFix/>
          </a:blip>
          <a:srcRect/>
          <a:stretch/>
        </p:blipFill>
        <p:spPr>
          <a:xfrm>
            <a:off x="9049062" y="430616"/>
            <a:ext cx="2743206" cy="1511811"/>
          </a:xfrm>
          <a:prstGeom prst="rect">
            <a:avLst/>
          </a:prstGeom>
          <a:noFill/>
          <a:ln>
            <a:noFill/>
          </a:ln>
        </p:spPr>
      </p:pic>
      <p:sp>
        <p:nvSpPr>
          <p:cNvPr id="8" name="Content Placeholder 7">
            <a:extLst>
              <a:ext uri="{FF2B5EF4-FFF2-40B4-BE49-F238E27FC236}">
                <a16:creationId xmlns:a16="http://schemas.microsoft.com/office/drawing/2014/main" id="{30B7EEAD-294B-4550-8FC5-A3E99BA5A677}"/>
              </a:ext>
            </a:extLst>
          </p:cNvPr>
          <p:cNvSpPr>
            <a:spLocks noGrp="1"/>
          </p:cNvSpPr>
          <p:nvPr>
            <p:ph idx="1"/>
          </p:nvPr>
        </p:nvSpPr>
        <p:spPr>
          <a:xfrm>
            <a:off x="838199" y="1955615"/>
            <a:ext cx="10247241" cy="4351400"/>
          </a:xfrm>
        </p:spPr>
        <p:txBody>
          <a:bodyPr>
            <a:normAutofit fontScale="70000" lnSpcReduction="20000"/>
          </a:bodyPr>
          <a:lstStyle/>
          <a:p>
            <a:pPr marL="0" indent="0">
              <a:lnSpc>
                <a:spcPct val="170000"/>
              </a:lnSpc>
              <a:spcBef>
                <a:spcPts val="0"/>
              </a:spcBef>
              <a:buClr>
                <a:srgbClr val="000000"/>
              </a:buClr>
              <a:buSzPts val="2300"/>
              <a:buNone/>
            </a:pPr>
            <a:r>
              <a:rPr lang="en-US" sz="3200" dirty="0">
                <a:solidFill>
                  <a:srgbClr val="000000"/>
                </a:solidFill>
                <a:latin typeface="Lato Light" panose="020F0502020204030203"/>
                <a:ea typeface="Times New Roman"/>
                <a:cs typeface="Times New Roman"/>
                <a:sym typeface="Times New Roman"/>
              </a:rPr>
              <a:t>Any provider, parent, or caregiver is welcome to dial 2-1-1 and ask any question they might have about:</a:t>
            </a:r>
          </a:p>
          <a:p>
            <a:pPr lvl="1">
              <a:lnSpc>
                <a:spcPct val="170000"/>
              </a:lnSpc>
              <a:spcBef>
                <a:spcPts val="0"/>
              </a:spcBef>
              <a:buClr>
                <a:srgbClr val="000000"/>
              </a:buClr>
              <a:buSzPts val="2300"/>
              <a:buFont typeface="Courier New" panose="02070309020205020404" pitchFamily="49" charset="0"/>
              <a:buChar char="o"/>
            </a:pPr>
            <a:r>
              <a:rPr lang="en-US" sz="3200" dirty="0">
                <a:solidFill>
                  <a:srgbClr val="000000"/>
                </a:solidFill>
                <a:latin typeface="Lato Light" panose="020F0502020204030203"/>
                <a:ea typeface="Times New Roman"/>
                <a:cs typeface="Times New Roman"/>
                <a:sym typeface="Times New Roman"/>
              </a:rPr>
              <a:t>Basic Needs; food, clothing, shelter, etc.</a:t>
            </a:r>
          </a:p>
          <a:p>
            <a:pPr lvl="1">
              <a:lnSpc>
                <a:spcPct val="170000"/>
              </a:lnSpc>
              <a:spcBef>
                <a:spcPts val="0"/>
              </a:spcBef>
              <a:buClr>
                <a:srgbClr val="000000"/>
              </a:buClr>
              <a:buSzPts val="2300"/>
              <a:buFont typeface="Courier New" panose="02070309020205020404" pitchFamily="49" charset="0"/>
              <a:buChar char="o"/>
            </a:pPr>
            <a:r>
              <a:rPr lang="en-US" sz="3200" dirty="0">
                <a:solidFill>
                  <a:srgbClr val="000000"/>
                </a:solidFill>
                <a:latin typeface="Lato Light" panose="020F0502020204030203"/>
                <a:ea typeface="Times New Roman"/>
                <a:cs typeface="Times New Roman"/>
                <a:sym typeface="Times New Roman"/>
              </a:rPr>
              <a:t>Child development, parenting, etc.</a:t>
            </a:r>
          </a:p>
          <a:p>
            <a:pPr lvl="1">
              <a:lnSpc>
                <a:spcPct val="170000"/>
              </a:lnSpc>
              <a:spcBef>
                <a:spcPts val="0"/>
              </a:spcBef>
              <a:buClr>
                <a:srgbClr val="000000"/>
              </a:buClr>
              <a:buSzPts val="2300"/>
              <a:buFont typeface="Courier New" panose="02070309020205020404" pitchFamily="49" charset="0"/>
              <a:buChar char="o"/>
            </a:pPr>
            <a:r>
              <a:rPr lang="en-US" sz="3200" dirty="0">
                <a:solidFill>
                  <a:srgbClr val="000000"/>
                </a:solidFill>
                <a:latin typeface="Lato Light" panose="020F0502020204030203"/>
                <a:ea typeface="Times New Roman"/>
                <a:cs typeface="Times New Roman"/>
                <a:sym typeface="Times New Roman"/>
              </a:rPr>
              <a:t>Existing Community Resources</a:t>
            </a:r>
          </a:p>
          <a:p>
            <a:pPr lvl="1">
              <a:lnSpc>
                <a:spcPct val="170000"/>
              </a:lnSpc>
              <a:spcBef>
                <a:spcPts val="0"/>
              </a:spcBef>
              <a:buClr>
                <a:srgbClr val="000000"/>
              </a:buClr>
              <a:buSzPts val="2300"/>
              <a:buFont typeface="Courier New" panose="02070309020205020404" pitchFamily="49" charset="0"/>
              <a:buChar char="o"/>
            </a:pPr>
            <a:r>
              <a:rPr lang="en-US" sz="3200" dirty="0">
                <a:solidFill>
                  <a:srgbClr val="000000"/>
                </a:solidFill>
                <a:latin typeface="Lato Light" panose="020F0502020204030203"/>
                <a:ea typeface="Times New Roman"/>
                <a:cs typeface="Times New Roman"/>
                <a:sym typeface="Times New Roman"/>
              </a:rPr>
              <a:t>Care Coordination</a:t>
            </a:r>
          </a:p>
          <a:p>
            <a:pPr lvl="1">
              <a:lnSpc>
                <a:spcPct val="170000"/>
              </a:lnSpc>
              <a:spcBef>
                <a:spcPts val="0"/>
              </a:spcBef>
              <a:buClr>
                <a:srgbClr val="000000"/>
              </a:buClr>
              <a:buSzPts val="2300"/>
              <a:buFont typeface="Courier New" panose="02070309020205020404" pitchFamily="49" charset="0"/>
              <a:buChar char="o"/>
            </a:pPr>
            <a:r>
              <a:rPr lang="en-US" sz="3200" dirty="0">
                <a:solidFill>
                  <a:srgbClr val="000000"/>
                </a:solidFill>
                <a:latin typeface="Lato Light" panose="020F0502020204030203"/>
                <a:ea typeface="Times New Roman"/>
                <a:cs typeface="Times New Roman"/>
                <a:sym typeface="Times New Roman"/>
              </a:rPr>
              <a:t>Quality Childcare</a:t>
            </a:r>
          </a:p>
          <a:p>
            <a:pPr>
              <a:lnSpc>
                <a:spcPct val="170000"/>
              </a:lnSpc>
              <a:spcBef>
                <a:spcPts val="0"/>
              </a:spcBef>
              <a:buClr>
                <a:srgbClr val="000000"/>
              </a:buClr>
              <a:buSzPts val="2300"/>
              <a:buFont typeface="Courier New" panose="02070309020205020404" pitchFamily="49" charset="0"/>
              <a:buChar char="o"/>
            </a:pPr>
            <a:r>
              <a:rPr lang="en-US" sz="3600" dirty="0">
                <a:solidFill>
                  <a:srgbClr val="000000"/>
                </a:solidFill>
                <a:latin typeface="Lato Light" panose="020F0502020204030203"/>
                <a:ea typeface="Times New Roman"/>
                <a:cs typeface="Times New Roman"/>
                <a:sym typeface="Times New Roman"/>
              </a:rPr>
              <a:t>Referrals may be submitted </a:t>
            </a:r>
            <a:r>
              <a:rPr lang="en-US" sz="3600" b="1" dirty="0">
                <a:solidFill>
                  <a:srgbClr val="000000"/>
                </a:solidFill>
                <a:latin typeface="Lato Light" panose="020F0502020204030203"/>
                <a:ea typeface="Times New Roman"/>
                <a:cs typeface="Times New Roman"/>
                <a:sym typeface="Times New Roman"/>
              </a:rPr>
              <a:t>online, via email or by phone or fax.</a:t>
            </a:r>
          </a:p>
          <a:p>
            <a:endParaRPr lang="en-US" sz="2800" dirty="0">
              <a:latin typeface="Lato Light" panose="020F0502020204030203"/>
              <a:ea typeface="Times New Roman"/>
              <a:cs typeface="Times New Roman"/>
              <a:sym typeface="Times New Roman"/>
            </a:endParaRPr>
          </a:p>
          <a:p>
            <a:endParaRPr lang="en-US" dirty="0"/>
          </a:p>
        </p:txBody>
      </p:sp>
      <p:sp>
        <p:nvSpPr>
          <p:cNvPr id="7" name="Title 6">
            <a:extLst>
              <a:ext uri="{FF2B5EF4-FFF2-40B4-BE49-F238E27FC236}">
                <a16:creationId xmlns:a16="http://schemas.microsoft.com/office/drawing/2014/main" id="{9AD1A94B-D142-4460-B31C-FAB4E5FECA0B}"/>
              </a:ext>
            </a:extLst>
          </p:cNvPr>
          <p:cNvSpPr>
            <a:spLocks noGrp="1"/>
          </p:cNvSpPr>
          <p:nvPr>
            <p:ph type="title"/>
          </p:nvPr>
        </p:nvSpPr>
        <p:spPr>
          <a:xfrm>
            <a:off x="838201" y="430616"/>
            <a:ext cx="10247242" cy="1325563"/>
          </a:xfrm>
        </p:spPr>
        <p:txBody>
          <a:bodyPr>
            <a:normAutofit/>
          </a:bodyPr>
          <a:lstStyle/>
          <a:p>
            <a:r>
              <a:rPr lang="en-US" sz="4000" dirty="0"/>
              <a:t>Contact 211 to submit a referral </a:t>
            </a:r>
            <a:br>
              <a:rPr lang="en-US" sz="4000" dirty="0"/>
            </a:br>
            <a:r>
              <a:rPr lang="en-US" sz="4000" dirty="0"/>
              <a:t>to Help Me Grow</a:t>
            </a:r>
          </a:p>
        </p:txBody>
      </p:sp>
    </p:spTree>
    <p:extLst>
      <p:ext uri="{BB962C8B-B14F-4D97-AF65-F5344CB8AC3E}">
        <p14:creationId xmlns:p14="http://schemas.microsoft.com/office/powerpoint/2010/main" val="3636699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id="{00369693-C898-4132-A559-C958450B5A27}"/>
              </a:ext>
            </a:extLst>
          </p:cNvPr>
          <p:cNvSpPr txBox="1">
            <a:spLocks/>
          </p:cNvSpPr>
          <p:nvPr/>
        </p:nvSpPr>
        <p:spPr>
          <a:xfrm>
            <a:off x="2267237" y="2133600"/>
            <a:ext cx="8915400" cy="37776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4" name="Picture 2">
            <a:extLst>
              <a:ext uri="{FF2B5EF4-FFF2-40B4-BE49-F238E27FC236}">
                <a16:creationId xmlns:a16="http://schemas.microsoft.com/office/drawing/2014/main" id="{B3D84345-DF97-4BFF-8CB3-7A868199CC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3159" y="5521806"/>
            <a:ext cx="1466850" cy="105727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a:extLst>
              <a:ext uri="{FF2B5EF4-FFF2-40B4-BE49-F238E27FC236}">
                <a16:creationId xmlns:a16="http://schemas.microsoft.com/office/drawing/2014/main" id="{4E864E45-9F9C-4336-B47C-E1F8152D708D}"/>
              </a:ext>
            </a:extLst>
          </p:cNvPr>
          <p:cNvSpPr>
            <a:spLocks noGrp="1"/>
          </p:cNvSpPr>
          <p:nvPr>
            <p:ph type="body" idx="1"/>
          </p:nvPr>
        </p:nvSpPr>
        <p:spPr>
          <a:xfrm>
            <a:off x="862014" y="1209362"/>
            <a:ext cx="5157787" cy="823912"/>
          </a:xfrm>
        </p:spPr>
        <p:txBody>
          <a:bodyPr>
            <a:normAutofit/>
          </a:bodyPr>
          <a:lstStyle/>
          <a:p>
            <a:r>
              <a:rPr lang="en-US" sz="3200" b="1" dirty="0"/>
              <a:t>EDN	</a:t>
            </a:r>
          </a:p>
        </p:txBody>
      </p:sp>
      <p:sp>
        <p:nvSpPr>
          <p:cNvPr id="8" name="Content Placeholder 7">
            <a:extLst>
              <a:ext uri="{FF2B5EF4-FFF2-40B4-BE49-F238E27FC236}">
                <a16:creationId xmlns:a16="http://schemas.microsoft.com/office/drawing/2014/main" id="{2113D2E1-B6B7-4AB7-A9DF-CEF23CCB6659}"/>
              </a:ext>
            </a:extLst>
          </p:cNvPr>
          <p:cNvSpPr>
            <a:spLocks noGrp="1"/>
          </p:cNvSpPr>
          <p:nvPr>
            <p:ph sz="half" idx="2"/>
          </p:nvPr>
        </p:nvSpPr>
        <p:spPr>
          <a:xfrm>
            <a:off x="836612" y="2146465"/>
            <a:ext cx="5157787" cy="3429001"/>
          </a:xfrm>
        </p:spPr>
        <p:txBody>
          <a:bodyPr>
            <a:normAutofit/>
          </a:bodyPr>
          <a:lstStyle/>
          <a:p>
            <a:r>
              <a:rPr lang="en-US" dirty="0"/>
              <a:t>Anyone may make the referral to EDN by calling statewide toll free 888-806-6287</a:t>
            </a:r>
          </a:p>
          <a:p>
            <a:r>
              <a:rPr lang="en-US" dirty="0"/>
              <a:t>or the local EDN office at:  </a:t>
            </a:r>
            <a:r>
              <a:rPr lang="en-US" dirty="0">
                <a:hlinkClick r:id="rId4"/>
              </a:rPr>
              <a:t>www.edn.ne.gov</a:t>
            </a:r>
            <a:endParaRPr lang="en-US" dirty="0"/>
          </a:p>
          <a:p>
            <a:pPr marL="0" indent="0">
              <a:buFont typeface="Arial" panose="020B0604020202020204" pitchFamily="34" charset="0"/>
              <a:buNone/>
            </a:pPr>
            <a:endParaRPr lang="en-US" dirty="0"/>
          </a:p>
          <a:p>
            <a:endParaRPr lang="en-US" dirty="0"/>
          </a:p>
          <a:p>
            <a:endParaRPr lang="en-US" dirty="0"/>
          </a:p>
        </p:txBody>
      </p:sp>
      <p:sp>
        <p:nvSpPr>
          <p:cNvPr id="9" name="Text Placeholder 8">
            <a:extLst>
              <a:ext uri="{FF2B5EF4-FFF2-40B4-BE49-F238E27FC236}">
                <a16:creationId xmlns:a16="http://schemas.microsoft.com/office/drawing/2014/main" id="{2310711F-C7DE-4CE1-AC90-DA5FF27D2686}"/>
              </a:ext>
            </a:extLst>
          </p:cNvPr>
          <p:cNvSpPr>
            <a:spLocks noGrp="1"/>
          </p:cNvSpPr>
          <p:nvPr>
            <p:ph type="body" sz="quarter" idx="3"/>
          </p:nvPr>
        </p:nvSpPr>
        <p:spPr>
          <a:xfrm>
            <a:off x="6172200" y="1455103"/>
            <a:ext cx="5183188" cy="452437"/>
          </a:xfrm>
        </p:spPr>
        <p:txBody>
          <a:bodyPr>
            <a:normAutofit fontScale="92500" lnSpcReduction="20000"/>
          </a:bodyPr>
          <a:lstStyle/>
          <a:p>
            <a:r>
              <a:rPr lang="en-US" sz="3200" b="1" dirty="0"/>
              <a:t>HMG </a:t>
            </a:r>
          </a:p>
        </p:txBody>
      </p:sp>
      <p:sp>
        <p:nvSpPr>
          <p:cNvPr id="10" name="Content Placeholder 9">
            <a:extLst>
              <a:ext uri="{FF2B5EF4-FFF2-40B4-BE49-F238E27FC236}">
                <a16:creationId xmlns:a16="http://schemas.microsoft.com/office/drawing/2014/main" id="{865FD942-2017-4822-8A36-CF0BDBC4ED9F}"/>
              </a:ext>
            </a:extLst>
          </p:cNvPr>
          <p:cNvSpPr>
            <a:spLocks noGrp="1"/>
          </p:cNvSpPr>
          <p:nvPr>
            <p:ph sz="quarter" idx="4"/>
          </p:nvPr>
        </p:nvSpPr>
        <p:spPr>
          <a:xfrm>
            <a:off x="6172200" y="2033274"/>
            <a:ext cx="5183188" cy="4156390"/>
          </a:xfrm>
        </p:spPr>
        <p:txBody>
          <a:bodyPr/>
          <a:lstStyle/>
          <a:p>
            <a:r>
              <a:rPr lang="en-US" dirty="0"/>
              <a:t>Anyone may make the referral to HMG by:</a:t>
            </a:r>
          </a:p>
          <a:p>
            <a:endParaRPr lang="en-US" dirty="0"/>
          </a:p>
          <a:p>
            <a:pPr lvl="1"/>
            <a:r>
              <a:rPr lang="en-US" dirty="0"/>
              <a:t>submitting a referral form</a:t>
            </a:r>
          </a:p>
          <a:p>
            <a:pPr lvl="1"/>
            <a:endParaRPr lang="en-US" dirty="0"/>
          </a:p>
          <a:p>
            <a:pPr lvl="1"/>
            <a:r>
              <a:rPr lang="en-US" dirty="0"/>
              <a:t>calling 2-1-1 and asking for Help Me Grow</a:t>
            </a:r>
          </a:p>
          <a:p>
            <a:pPr lvl="1"/>
            <a:endParaRPr lang="en-US" dirty="0"/>
          </a:p>
          <a:p>
            <a:pPr lvl="1"/>
            <a:r>
              <a:rPr lang="en-US" dirty="0"/>
              <a:t>Go to: </a:t>
            </a:r>
            <a:r>
              <a:rPr lang="en-US" dirty="0">
                <a:hlinkClick r:id="rId5"/>
              </a:rPr>
              <a:t>www.helpmegrownebraska.org</a:t>
            </a:r>
            <a:endParaRPr lang="en-US" dirty="0"/>
          </a:p>
          <a:p>
            <a:pPr lvl="1"/>
            <a:endParaRPr lang="en-US" dirty="0"/>
          </a:p>
          <a:p>
            <a:pPr lvl="1"/>
            <a:endParaRPr lang="en-US" dirty="0"/>
          </a:p>
          <a:p>
            <a:endParaRPr lang="en-US" dirty="0"/>
          </a:p>
        </p:txBody>
      </p:sp>
      <p:sp>
        <p:nvSpPr>
          <p:cNvPr id="6" name="Title 5">
            <a:extLst>
              <a:ext uri="{FF2B5EF4-FFF2-40B4-BE49-F238E27FC236}">
                <a16:creationId xmlns:a16="http://schemas.microsoft.com/office/drawing/2014/main" id="{B240952E-FDCA-474A-B0B3-ACE3E4E6275D}"/>
              </a:ext>
            </a:extLst>
          </p:cNvPr>
          <p:cNvSpPr>
            <a:spLocks noGrp="1"/>
          </p:cNvSpPr>
          <p:nvPr>
            <p:ph type="title"/>
          </p:nvPr>
        </p:nvSpPr>
        <p:spPr>
          <a:xfrm>
            <a:off x="862014" y="792006"/>
            <a:ext cx="10515600" cy="932341"/>
          </a:xfrm>
        </p:spPr>
        <p:txBody>
          <a:bodyPr>
            <a:normAutofit fontScale="90000"/>
          </a:bodyPr>
          <a:lstStyle/>
          <a:p>
            <a:r>
              <a:rPr lang="en-US" dirty="0"/>
              <a:t>Recap:</a:t>
            </a:r>
            <a:br>
              <a:rPr lang="en-US" dirty="0"/>
            </a:br>
            <a:endParaRPr lang="en-US" dirty="0"/>
          </a:p>
        </p:txBody>
      </p:sp>
    </p:spTree>
    <p:extLst>
      <p:ext uri="{BB962C8B-B14F-4D97-AF65-F5344CB8AC3E}">
        <p14:creationId xmlns:p14="http://schemas.microsoft.com/office/powerpoint/2010/main" val="514778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id="{00369693-C898-4132-A559-C958450B5A27}"/>
              </a:ext>
            </a:extLst>
          </p:cNvPr>
          <p:cNvSpPr txBox="1">
            <a:spLocks/>
          </p:cNvSpPr>
          <p:nvPr/>
        </p:nvSpPr>
        <p:spPr>
          <a:xfrm>
            <a:off x="2267237" y="2133600"/>
            <a:ext cx="8915400" cy="37776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4" name="Picture 2">
            <a:extLst>
              <a:ext uri="{FF2B5EF4-FFF2-40B4-BE49-F238E27FC236}">
                <a16:creationId xmlns:a16="http://schemas.microsoft.com/office/drawing/2014/main" id="{B3D84345-DF97-4BFF-8CB3-7A868199CC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0725" y="4022411"/>
            <a:ext cx="1466850" cy="105727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a:extLst>
              <a:ext uri="{FF2B5EF4-FFF2-40B4-BE49-F238E27FC236}">
                <a16:creationId xmlns:a16="http://schemas.microsoft.com/office/drawing/2014/main" id="{4E864E45-9F9C-4336-B47C-E1F8152D708D}"/>
              </a:ext>
            </a:extLst>
          </p:cNvPr>
          <p:cNvSpPr>
            <a:spLocks noGrp="1"/>
          </p:cNvSpPr>
          <p:nvPr>
            <p:ph type="body" idx="1"/>
          </p:nvPr>
        </p:nvSpPr>
        <p:spPr>
          <a:xfrm>
            <a:off x="839788" y="663903"/>
            <a:ext cx="5157787" cy="823912"/>
          </a:xfrm>
        </p:spPr>
        <p:txBody>
          <a:bodyPr/>
          <a:lstStyle/>
          <a:p>
            <a:r>
              <a:rPr lang="en-US" dirty="0"/>
              <a:t>EDN	</a:t>
            </a:r>
          </a:p>
        </p:txBody>
      </p:sp>
      <p:sp>
        <p:nvSpPr>
          <p:cNvPr id="8" name="Content Placeholder 7">
            <a:extLst>
              <a:ext uri="{FF2B5EF4-FFF2-40B4-BE49-F238E27FC236}">
                <a16:creationId xmlns:a16="http://schemas.microsoft.com/office/drawing/2014/main" id="{2113D2E1-B6B7-4AB7-A9DF-CEF23CCB6659}"/>
              </a:ext>
            </a:extLst>
          </p:cNvPr>
          <p:cNvSpPr>
            <a:spLocks noGrp="1"/>
          </p:cNvSpPr>
          <p:nvPr>
            <p:ph sz="half" idx="2"/>
          </p:nvPr>
        </p:nvSpPr>
        <p:spPr>
          <a:xfrm>
            <a:off x="525462" y="1496782"/>
            <a:ext cx="5472113" cy="5075468"/>
          </a:xfrm>
        </p:spPr>
        <p:txBody>
          <a:bodyPr>
            <a:noAutofit/>
          </a:bodyPr>
          <a:lstStyle/>
          <a:p>
            <a:r>
              <a:rPr lang="en-US" sz="2000" dirty="0"/>
              <a:t>Services Coordinator will contact family within 7 days to set up a home visit</a:t>
            </a:r>
          </a:p>
          <a:p>
            <a:r>
              <a:rPr lang="en-US" sz="2000" dirty="0"/>
              <a:t>The school district is immediately notified</a:t>
            </a:r>
          </a:p>
          <a:p>
            <a:pPr marL="278892">
              <a:spcBef>
                <a:spcPts val="324"/>
              </a:spcBef>
              <a:buClr>
                <a:srgbClr val="0070C0"/>
              </a:buClr>
              <a:defRPr/>
            </a:pPr>
            <a:r>
              <a:rPr lang="en-US" sz="2000" dirty="0"/>
              <a:t>Evaluation of child by school district trained professionals</a:t>
            </a:r>
          </a:p>
          <a:p>
            <a:pPr marL="278892">
              <a:spcBef>
                <a:spcPts val="324"/>
              </a:spcBef>
              <a:buClr>
                <a:srgbClr val="0070C0"/>
              </a:buClr>
              <a:defRPr/>
            </a:pPr>
            <a:r>
              <a:rPr lang="en-US" sz="2000" dirty="0"/>
              <a:t>Evaluates developmental strengths/needs in:</a:t>
            </a:r>
          </a:p>
          <a:p>
            <a:pPr marL="516636" lvl="1">
              <a:buClr>
                <a:srgbClr val="0070C0"/>
              </a:buClr>
              <a:buFont typeface="Verdana" pitchFamily="34" charset="0"/>
              <a:buChar char="◦"/>
              <a:defRPr/>
            </a:pPr>
            <a:r>
              <a:rPr lang="en-US" sz="2000" dirty="0"/>
              <a:t>Cognitive</a:t>
            </a:r>
          </a:p>
          <a:p>
            <a:pPr marL="516636" lvl="1">
              <a:buClr>
                <a:srgbClr val="0070C0"/>
              </a:buClr>
              <a:buFont typeface="Verdana" pitchFamily="34" charset="0"/>
              <a:buChar char="◦"/>
              <a:defRPr/>
            </a:pPr>
            <a:r>
              <a:rPr lang="en-US" sz="2000" dirty="0"/>
              <a:t>Motor Development</a:t>
            </a:r>
          </a:p>
          <a:p>
            <a:pPr marL="516636" lvl="1">
              <a:buClr>
                <a:srgbClr val="0070C0"/>
              </a:buClr>
              <a:buFont typeface="Verdana" pitchFamily="34" charset="0"/>
              <a:buChar char="◦"/>
              <a:defRPr/>
            </a:pPr>
            <a:r>
              <a:rPr lang="en-US" sz="2000" dirty="0"/>
              <a:t>Communication  Skills</a:t>
            </a:r>
          </a:p>
          <a:p>
            <a:pPr marL="516636" lvl="1">
              <a:buClr>
                <a:srgbClr val="0070C0"/>
              </a:buClr>
              <a:buFont typeface="Verdana" pitchFamily="34" charset="0"/>
              <a:buChar char="◦"/>
              <a:defRPr/>
            </a:pPr>
            <a:r>
              <a:rPr lang="en-US" sz="2000" dirty="0"/>
              <a:t>Social/Emotional Development</a:t>
            </a:r>
          </a:p>
          <a:p>
            <a:pPr marL="516636" lvl="1">
              <a:buClr>
                <a:srgbClr val="0070C0"/>
              </a:buClr>
              <a:buFont typeface="Verdana" pitchFamily="34" charset="0"/>
              <a:buChar char="◦"/>
              <a:defRPr/>
            </a:pPr>
            <a:r>
              <a:rPr lang="en-US" sz="2000" dirty="0"/>
              <a:t>Self-help skills</a:t>
            </a:r>
          </a:p>
          <a:p>
            <a:pPr marL="173736" lvl="1" indent="0">
              <a:buNone/>
              <a:defRPr/>
            </a:pPr>
            <a:r>
              <a:rPr lang="en-US" sz="2000" dirty="0"/>
              <a:t>Mandated Timelines</a:t>
            </a:r>
          </a:p>
          <a:p>
            <a:pPr lvl="2">
              <a:buClr>
                <a:srgbClr val="0070C0"/>
              </a:buClr>
              <a:defRPr/>
            </a:pPr>
            <a:r>
              <a:rPr lang="en-US" dirty="0"/>
              <a:t>45 calendar days from referral date to evaluation</a:t>
            </a:r>
          </a:p>
          <a:p>
            <a:r>
              <a:rPr lang="en-US" sz="2000" dirty="0"/>
              <a:t>Individualized Family Service Plan is created and family driven</a:t>
            </a:r>
          </a:p>
        </p:txBody>
      </p:sp>
      <p:sp>
        <p:nvSpPr>
          <p:cNvPr id="9" name="Text Placeholder 8">
            <a:extLst>
              <a:ext uri="{FF2B5EF4-FFF2-40B4-BE49-F238E27FC236}">
                <a16:creationId xmlns:a16="http://schemas.microsoft.com/office/drawing/2014/main" id="{2310711F-C7DE-4CE1-AC90-DA5FF27D2686}"/>
              </a:ext>
            </a:extLst>
          </p:cNvPr>
          <p:cNvSpPr>
            <a:spLocks noGrp="1"/>
          </p:cNvSpPr>
          <p:nvPr>
            <p:ph type="body" sz="quarter" idx="3"/>
          </p:nvPr>
        </p:nvSpPr>
        <p:spPr>
          <a:xfrm>
            <a:off x="6094412" y="1217378"/>
            <a:ext cx="5183188" cy="452437"/>
          </a:xfrm>
        </p:spPr>
        <p:txBody>
          <a:bodyPr/>
          <a:lstStyle/>
          <a:p>
            <a:r>
              <a:rPr lang="en-US" dirty="0"/>
              <a:t>HMG </a:t>
            </a:r>
          </a:p>
        </p:txBody>
      </p:sp>
      <p:sp>
        <p:nvSpPr>
          <p:cNvPr id="10" name="Content Placeholder 9">
            <a:extLst>
              <a:ext uri="{FF2B5EF4-FFF2-40B4-BE49-F238E27FC236}">
                <a16:creationId xmlns:a16="http://schemas.microsoft.com/office/drawing/2014/main" id="{865FD942-2017-4822-8A36-CF0BDBC4ED9F}"/>
              </a:ext>
            </a:extLst>
          </p:cNvPr>
          <p:cNvSpPr>
            <a:spLocks noGrp="1"/>
          </p:cNvSpPr>
          <p:nvPr>
            <p:ph sz="quarter" idx="4"/>
          </p:nvPr>
        </p:nvSpPr>
        <p:spPr>
          <a:xfrm>
            <a:off x="6149973" y="1669815"/>
            <a:ext cx="5700714" cy="4407857"/>
          </a:xfrm>
        </p:spPr>
        <p:txBody>
          <a:bodyPr>
            <a:normAutofit fontScale="92500"/>
          </a:bodyPr>
          <a:lstStyle/>
          <a:p>
            <a:r>
              <a:rPr lang="en-US" sz="2200" b="1" dirty="0"/>
              <a:t>HMG Navigator, 211</a:t>
            </a:r>
          </a:p>
          <a:p>
            <a:pPr lvl="1"/>
            <a:r>
              <a:rPr lang="en-US" sz="2200" dirty="0"/>
              <a:t>Referral intake</a:t>
            </a:r>
          </a:p>
          <a:p>
            <a:pPr lvl="1"/>
            <a:r>
              <a:rPr lang="en-US" sz="2200" dirty="0"/>
              <a:t>Triages referral to determine: </a:t>
            </a:r>
          </a:p>
          <a:p>
            <a:pPr lvl="2"/>
            <a:r>
              <a:rPr lang="en-US" sz="2200" dirty="0" err="1"/>
              <a:t>SDoH</a:t>
            </a:r>
            <a:r>
              <a:rPr lang="en-US" sz="2200" dirty="0"/>
              <a:t> needs</a:t>
            </a:r>
          </a:p>
          <a:p>
            <a:pPr lvl="2"/>
            <a:r>
              <a:rPr lang="en-US" sz="2200" dirty="0"/>
              <a:t>Development/Parenting support needs</a:t>
            </a:r>
          </a:p>
          <a:p>
            <a:r>
              <a:rPr lang="en-US" sz="2200" b="1" dirty="0"/>
              <a:t>MMI’s Parent Resource Coordinators (PRC’s)</a:t>
            </a:r>
          </a:p>
          <a:p>
            <a:pPr lvl="1"/>
            <a:r>
              <a:rPr lang="en-US" sz="2200" dirty="0">
                <a:solidFill>
                  <a:schemeClr val="dk1"/>
                </a:solidFill>
                <a:latin typeface="Lato Light" panose="020F0502020204030203"/>
                <a:ea typeface="Century Gothic"/>
                <a:cs typeface="Angsana New" panose="02020603050405020304" pitchFamily="18" charset="-34"/>
                <a:sym typeface="Century Gothic"/>
              </a:rPr>
              <a:t>Peer-to-peer support and assistance to families that have children with disabilities or special needs</a:t>
            </a:r>
          </a:p>
          <a:p>
            <a:pPr lvl="1"/>
            <a:r>
              <a:rPr lang="en-US" sz="2200" dirty="0">
                <a:solidFill>
                  <a:schemeClr val="dk1"/>
                </a:solidFill>
                <a:latin typeface="Lato Light" panose="020F0502020204030203"/>
                <a:ea typeface="Century Gothic"/>
                <a:cs typeface="Angsana New" panose="02020603050405020304" pitchFamily="18" charset="-34"/>
                <a:sym typeface="Century Gothic"/>
              </a:rPr>
              <a:t>Provide navigational supports</a:t>
            </a:r>
          </a:p>
          <a:p>
            <a:pPr lvl="1"/>
            <a:r>
              <a:rPr lang="en-US" sz="2200" dirty="0">
                <a:solidFill>
                  <a:schemeClr val="dk1"/>
                </a:solidFill>
                <a:latin typeface="Lato Light" panose="020F0502020204030203"/>
                <a:ea typeface="Century Gothic"/>
                <a:cs typeface="Angsana New" panose="02020603050405020304" pitchFamily="18" charset="-34"/>
                <a:sym typeface="Century Gothic"/>
              </a:rPr>
              <a:t>Conduct developmental screening</a:t>
            </a:r>
          </a:p>
          <a:p>
            <a:pPr marL="228600" lvl="1"/>
            <a:r>
              <a:rPr lang="en-US" sz="2200" b="1" dirty="0"/>
              <a:t>UNL Answers for Families</a:t>
            </a:r>
          </a:p>
          <a:p>
            <a:pPr lvl="1"/>
            <a:r>
              <a:rPr lang="en-US" sz="2000" dirty="0">
                <a:solidFill>
                  <a:schemeClr val="dk1"/>
                </a:solidFill>
                <a:latin typeface="Lato Light" panose="020F0502020204030203"/>
                <a:ea typeface="Century Gothic"/>
                <a:cs typeface="Angsana New" panose="02020603050405020304" pitchFamily="18" charset="-34"/>
                <a:sym typeface="Century Gothic"/>
              </a:rPr>
              <a:t>Connect with community resources</a:t>
            </a:r>
          </a:p>
        </p:txBody>
      </p:sp>
      <p:sp>
        <p:nvSpPr>
          <p:cNvPr id="6" name="Title 5">
            <a:extLst>
              <a:ext uri="{FF2B5EF4-FFF2-40B4-BE49-F238E27FC236}">
                <a16:creationId xmlns:a16="http://schemas.microsoft.com/office/drawing/2014/main" id="{B240952E-FDCA-474A-B0B3-ACE3E4E6275D}"/>
              </a:ext>
            </a:extLst>
          </p:cNvPr>
          <p:cNvSpPr>
            <a:spLocks noGrp="1"/>
          </p:cNvSpPr>
          <p:nvPr>
            <p:ph type="title"/>
          </p:nvPr>
        </p:nvSpPr>
        <p:spPr>
          <a:xfrm>
            <a:off x="1908174" y="643865"/>
            <a:ext cx="10515600" cy="923041"/>
          </a:xfrm>
        </p:spPr>
        <p:txBody>
          <a:bodyPr>
            <a:normAutofit fontScale="90000"/>
          </a:bodyPr>
          <a:lstStyle/>
          <a:p>
            <a:r>
              <a:rPr lang="en-US" dirty="0"/>
              <a:t>What happens with a referral?</a:t>
            </a:r>
            <a:br>
              <a:rPr lang="en-US" dirty="0"/>
            </a:br>
            <a:endParaRPr lang="en-US" dirty="0"/>
          </a:p>
        </p:txBody>
      </p:sp>
    </p:spTree>
    <p:extLst>
      <p:ext uri="{BB962C8B-B14F-4D97-AF65-F5344CB8AC3E}">
        <p14:creationId xmlns:p14="http://schemas.microsoft.com/office/powerpoint/2010/main" val="2664589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233;p5">
            <a:extLst>
              <a:ext uri="{FF2B5EF4-FFF2-40B4-BE49-F238E27FC236}">
                <a16:creationId xmlns:a16="http://schemas.microsoft.com/office/drawing/2014/main" id="{A41EE8DC-681F-4F7A-9FA3-F6115AE89FF1}"/>
              </a:ext>
            </a:extLst>
          </p:cNvPr>
          <p:cNvPicPr preferRelativeResize="0"/>
          <p:nvPr/>
        </p:nvPicPr>
        <p:blipFill>
          <a:blip r:embed="rId3">
            <a:alphaModFix/>
          </a:blip>
          <a:stretch>
            <a:fillRect/>
          </a:stretch>
        </p:blipFill>
        <p:spPr>
          <a:xfrm>
            <a:off x="1141781" y="1444600"/>
            <a:ext cx="10119274" cy="4649325"/>
          </a:xfrm>
          <a:prstGeom prst="rect">
            <a:avLst/>
          </a:prstGeom>
          <a:noFill/>
          <a:ln>
            <a:noFill/>
          </a:ln>
        </p:spPr>
      </p:pic>
      <p:sp>
        <p:nvSpPr>
          <p:cNvPr id="4" name="Title 3">
            <a:extLst>
              <a:ext uri="{FF2B5EF4-FFF2-40B4-BE49-F238E27FC236}">
                <a16:creationId xmlns:a16="http://schemas.microsoft.com/office/drawing/2014/main" id="{C6B6C8FC-1D18-46BD-B9A0-2F4FE145DD62}"/>
              </a:ext>
            </a:extLst>
          </p:cNvPr>
          <p:cNvSpPr>
            <a:spLocks noGrp="1"/>
          </p:cNvSpPr>
          <p:nvPr>
            <p:ph type="title"/>
          </p:nvPr>
        </p:nvSpPr>
        <p:spPr>
          <a:xfrm>
            <a:off x="745455" y="483308"/>
            <a:ext cx="10515600" cy="1325563"/>
          </a:xfrm>
        </p:spPr>
        <p:txBody>
          <a:bodyPr/>
          <a:lstStyle/>
          <a:p>
            <a:r>
              <a:rPr lang="en-US" dirty="0"/>
              <a:t>HMG Referrals</a:t>
            </a:r>
          </a:p>
        </p:txBody>
      </p:sp>
      <p:sp>
        <p:nvSpPr>
          <p:cNvPr id="5" name="Star: 5 Points 4">
            <a:extLst>
              <a:ext uri="{FF2B5EF4-FFF2-40B4-BE49-F238E27FC236}">
                <a16:creationId xmlns:a16="http://schemas.microsoft.com/office/drawing/2014/main" id="{1F565C37-0448-40E6-B64B-AD7802B6A616}"/>
              </a:ext>
            </a:extLst>
          </p:cNvPr>
          <p:cNvSpPr/>
          <p:nvPr/>
        </p:nvSpPr>
        <p:spPr>
          <a:xfrm>
            <a:off x="2895600" y="3270739"/>
            <a:ext cx="339969" cy="293077"/>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4D94DD4-FB04-4C9E-AE64-CB03AACC3A2F}"/>
              </a:ext>
            </a:extLst>
          </p:cNvPr>
          <p:cNvSpPr txBox="1"/>
          <p:nvPr/>
        </p:nvSpPr>
        <p:spPr>
          <a:xfrm>
            <a:off x="930945" y="5448570"/>
            <a:ext cx="5662247" cy="369332"/>
          </a:xfrm>
          <a:prstGeom prst="rect">
            <a:avLst/>
          </a:prstGeom>
          <a:noFill/>
        </p:spPr>
        <p:txBody>
          <a:bodyPr wrap="square" rtlCol="0">
            <a:spAutoFit/>
          </a:bodyPr>
          <a:lstStyle/>
          <a:p>
            <a:r>
              <a:rPr lang="en-US" dirty="0">
                <a:latin typeface="Lato Light"/>
              </a:rPr>
              <a:t>Families sign your Consent &amp; Authorization Form</a:t>
            </a:r>
          </a:p>
        </p:txBody>
      </p:sp>
      <p:sp>
        <p:nvSpPr>
          <p:cNvPr id="7" name="Star: 5 Points 6">
            <a:extLst>
              <a:ext uri="{FF2B5EF4-FFF2-40B4-BE49-F238E27FC236}">
                <a16:creationId xmlns:a16="http://schemas.microsoft.com/office/drawing/2014/main" id="{632386B5-4488-4C8F-9B66-50A2FFDCF688}"/>
              </a:ext>
            </a:extLst>
          </p:cNvPr>
          <p:cNvSpPr/>
          <p:nvPr/>
        </p:nvSpPr>
        <p:spPr>
          <a:xfrm>
            <a:off x="603649" y="5448570"/>
            <a:ext cx="339969" cy="293077"/>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E8F9E0E-3143-4F38-993F-C86DBED60134}"/>
              </a:ext>
            </a:extLst>
          </p:cNvPr>
          <p:cNvSpPr txBox="1"/>
          <p:nvPr/>
        </p:nvSpPr>
        <p:spPr>
          <a:xfrm>
            <a:off x="1518928" y="2686939"/>
            <a:ext cx="1825851" cy="307777"/>
          </a:xfrm>
          <a:prstGeom prst="rect">
            <a:avLst/>
          </a:prstGeom>
          <a:solidFill>
            <a:schemeClr val="bg1"/>
          </a:solidFill>
        </p:spPr>
        <p:txBody>
          <a:bodyPr wrap="square" rtlCol="0">
            <a:spAutoFit/>
          </a:bodyPr>
          <a:lstStyle/>
          <a:p>
            <a:r>
              <a:rPr lang="en-US" sz="1400" dirty="0"/>
              <a:t>Childcare</a:t>
            </a:r>
          </a:p>
        </p:txBody>
      </p:sp>
      <p:sp>
        <p:nvSpPr>
          <p:cNvPr id="8" name="TextBox 7">
            <a:extLst>
              <a:ext uri="{FF2B5EF4-FFF2-40B4-BE49-F238E27FC236}">
                <a16:creationId xmlns:a16="http://schemas.microsoft.com/office/drawing/2014/main" id="{6214E02C-E152-4EA3-BDC0-4687F7F2E227}"/>
              </a:ext>
            </a:extLst>
          </p:cNvPr>
          <p:cNvSpPr txBox="1"/>
          <p:nvPr/>
        </p:nvSpPr>
        <p:spPr>
          <a:xfrm>
            <a:off x="7763518" y="4852722"/>
            <a:ext cx="946142" cy="307777"/>
          </a:xfrm>
          <a:prstGeom prst="rect">
            <a:avLst/>
          </a:prstGeom>
          <a:solidFill>
            <a:schemeClr val="bg1"/>
          </a:solidFill>
        </p:spPr>
        <p:txBody>
          <a:bodyPr wrap="square" rtlCol="0">
            <a:spAutoFit/>
          </a:bodyPr>
          <a:lstStyle/>
          <a:p>
            <a:r>
              <a:rPr lang="en-US" sz="1400" dirty="0"/>
              <a:t>Childcare</a:t>
            </a:r>
          </a:p>
        </p:txBody>
      </p:sp>
      <p:cxnSp>
        <p:nvCxnSpPr>
          <p:cNvPr id="10" name="Straight Arrow Connector 9">
            <a:extLst>
              <a:ext uri="{FF2B5EF4-FFF2-40B4-BE49-F238E27FC236}">
                <a16:creationId xmlns:a16="http://schemas.microsoft.com/office/drawing/2014/main" id="{5EDACFAC-572B-4668-BBB1-87006E445334}"/>
              </a:ext>
            </a:extLst>
          </p:cNvPr>
          <p:cNvCxnSpPr>
            <a:cxnSpLocks/>
          </p:cNvCxnSpPr>
          <p:nvPr/>
        </p:nvCxnSpPr>
        <p:spPr>
          <a:xfrm flipH="1" flipV="1">
            <a:off x="3344779" y="3957640"/>
            <a:ext cx="4113296" cy="8950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27978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304;p12">
            <a:extLst>
              <a:ext uri="{FF2B5EF4-FFF2-40B4-BE49-F238E27FC236}">
                <a16:creationId xmlns:a16="http://schemas.microsoft.com/office/drawing/2014/main" id="{1BAEDB6E-438B-4781-90E1-8FBC3DB8A449}"/>
              </a:ext>
            </a:extLst>
          </p:cNvPr>
          <p:cNvPicPr preferRelativeResize="0"/>
          <p:nvPr/>
        </p:nvPicPr>
        <p:blipFill rotWithShape="1">
          <a:blip r:embed="rId3">
            <a:alphaModFix/>
          </a:blip>
          <a:srcRect/>
          <a:stretch/>
        </p:blipFill>
        <p:spPr>
          <a:xfrm>
            <a:off x="1241076" y="1120973"/>
            <a:ext cx="9144000" cy="5174673"/>
          </a:xfrm>
          <a:prstGeom prst="rect">
            <a:avLst/>
          </a:prstGeom>
          <a:noFill/>
          <a:ln>
            <a:noFill/>
          </a:ln>
        </p:spPr>
      </p:pic>
      <p:sp>
        <p:nvSpPr>
          <p:cNvPr id="4" name="Google Shape;305;p12">
            <a:extLst>
              <a:ext uri="{FF2B5EF4-FFF2-40B4-BE49-F238E27FC236}">
                <a16:creationId xmlns:a16="http://schemas.microsoft.com/office/drawing/2014/main" id="{F719AFAB-8896-4868-B03F-112F7D9CEB4A}"/>
              </a:ext>
            </a:extLst>
          </p:cNvPr>
          <p:cNvSpPr txBox="1">
            <a:spLocks/>
          </p:cNvSpPr>
          <p:nvPr/>
        </p:nvSpPr>
        <p:spPr>
          <a:xfrm>
            <a:off x="1951570" y="746012"/>
            <a:ext cx="8053330" cy="749923"/>
          </a:xfrm>
          <a:prstGeom prst="rect">
            <a:avLst/>
          </a:prstGeom>
          <a:noFill/>
          <a:ln>
            <a:noFill/>
          </a:ln>
        </p:spPr>
        <p:txBody>
          <a:bodyPr spcFirstLastPara="1" wrap="square" lIns="91425" tIns="45700" rIns="91425" bIns="45700" anchor="b" anchorCtr="0">
            <a:noAutofit/>
          </a:bodyPr>
          <a:lstStyle>
            <a:lvl1pPr algn="l" defTabSz="914400" rtl="0" eaLnBrk="1" latinLnBrk="0" hangingPunct="1">
              <a:lnSpc>
                <a:spcPct val="90000"/>
              </a:lnSpc>
              <a:spcBef>
                <a:spcPct val="0"/>
              </a:spcBef>
              <a:buNone/>
              <a:defRPr sz="4400" b="1" i="0" kern="1200">
                <a:solidFill>
                  <a:srgbClr val="D9541C"/>
                </a:solidFill>
                <a:latin typeface="Lato Semibold" panose="020F0502020204030203" pitchFamily="34" charset="0"/>
                <a:ea typeface="Lato Semibold" panose="020F0502020204030203" pitchFamily="34" charset="0"/>
                <a:cs typeface="Lato Semibold" panose="020F0502020204030203" pitchFamily="34" charset="0"/>
              </a:defRPr>
            </a:lvl1pPr>
          </a:lstStyle>
          <a:p>
            <a:pPr>
              <a:spcBef>
                <a:spcPts val="0"/>
              </a:spcBef>
              <a:buClr>
                <a:srgbClr val="262626"/>
              </a:buClr>
              <a:buSzPts val="3200"/>
              <a:buFont typeface="Century Gothic"/>
              <a:buNone/>
            </a:pPr>
            <a:endParaRPr lang="en-US" sz="2000" dirty="0">
              <a:solidFill>
                <a:schemeClr val="dk1"/>
              </a:solidFill>
            </a:endParaRPr>
          </a:p>
        </p:txBody>
      </p:sp>
      <p:sp>
        <p:nvSpPr>
          <p:cNvPr id="5" name="Title 4">
            <a:extLst>
              <a:ext uri="{FF2B5EF4-FFF2-40B4-BE49-F238E27FC236}">
                <a16:creationId xmlns:a16="http://schemas.microsoft.com/office/drawing/2014/main" id="{48CDD57F-E504-4D32-9D06-80277C42D7B6}"/>
              </a:ext>
            </a:extLst>
          </p:cNvPr>
          <p:cNvSpPr>
            <a:spLocks noGrp="1"/>
          </p:cNvSpPr>
          <p:nvPr>
            <p:ph type="title"/>
          </p:nvPr>
        </p:nvSpPr>
        <p:spPr>
          <a:xfrm>
            <a:off x="720435" y="170372"/>
            <a:ext cx="10515600" cy="1325563"/>
          </a:xfrm>
        </p:spPr>
        <p:txBody>
          <a:bodyPr>
            <a:normAutofit fontScale="90000"/>
          </a:bodyPr>
          <a:lstStyle/>
          <a:p>
            <a:br>
              <a:rPr lang="en-US" sz="4800" dirty="0"/>
            </a:br>
            <a:r>
              <a:rPr lang="en-US" sz="3600" dirty="0"/>
              <a:t>HMG Developmental Screening Tools and Process</a:t>
            </a:r>
            <a:br>
              <a:rPr lang="en-US" sz="3600" dirty="0">
                <a:solidFill>
                  <a:schemeClr val="dk1"/>
                </a:solidFill>
              </a:rPr>
            </a:br>
            <a:endParaRPr lang="en-US" dirty="0"/>
          </a:p>
        </p:txBody>
      </p:sp>
    </p:spTree>
    <p:extLst>
      <p:ext uri="{BB962C8B-B14F-4D97-AF65-F5344CB8AC3E}">
        <p14:creationId xmlns:p14="http://schemas.microsoft.com/office/powerpoint/2010/main" val="816694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46B109-A9BB-4683-AC5C-BDDD717E78D2}"/>
              </a:ext>
            </a:extLst>
          </p:cNvPr>
          <p:cNvSpPr>
            <a:spLocks noGrp="1"/>
          </p:cNvSpPr>
          <p:nvPr>
            <p:ph idx="1"/>
          </p:nvPr>
        </p:nvSpPr>
        <p:spPr/>
        <p:txBody>
          <a:bodyPr/>
          <a:lstStyle/>
          <a:p>
            <a:r>
              <a:rPr lang="en-US" dirty="0"/>
              <a:t>If  a consent/authorization form is signed, HMG will share information back with the child care provider</a:t>
            </a:r>
          </a:p>
          <a:p>
            <a:pPr marL="0" indent="0">
              <a:buNone/>
            </a:pPr>
            <a:endParaRPr lang="en-US" dirty="0"/>
          </a:p>
          <a:p>
            <a:r>
              <a:rPr lang="en-US" dirty="0"/>
              <a:t>Once a referral is completed, the HMG Navigator will follow up with the parent or guardian to determine if: </a:t>
            </a:r>
          </a:p>
          <a:p>
            <a:pPr lvl="1"/>
            <a:r>
              <a:rPr lang="en-US" dirty="0"/>
              <a:t>Their needs were met </a:t>
            </a:r>
          </a:p>
          <a:p>
            <a:pPr lvl="1"/>
            <a:r>
              <a:rPr lang="en-US" dirty="0"/>
              <a:t>There are unmet needs resulting in the referral being reopened</a:t>
            </a:r>
          </a:p>
          <a:p>
            <a:pPr lvl="1"/>
            <a:r>
              <a:rPr lang="en-US" dirty="0"/>
              <a:t>A new referral is needed  </a:t>
            </a:r>
          </a:p>
        </p:txBody>
      </p:sp>
      <p:sp>
        <p:nvSpPr>
          <p:cNvPr id="3" name="Title 2">
            <a:extLst>
              <a:ext uri="{FF2B5EF4-FFF2-40B4-BE49-F238E27FC236}">
                <a16:creationId xmlns:a16="http://schemas.microsoft.com/office/drawing/2014/main" id="{08169714-9206-426D-9C20-7097B8F869D1}"/>
              </a:ext>
            </a:extLst>
          </p:cNvPr>
          <p:cNvSpPr>
            <a:spLocks noGrp="1"/>
          </p:cNvSpPr>
          <p:nvPr>
            <p:ph type="title"/>
          </p:nvPr>
        </p:nvSpPr>
        <p:spPr/>
        <p:txBody>
          <a:bodyPr/>
          <a:lstStyle/>
          <a:p>
            <a:r>
              <a:rPr lang="en-US" dirty="0"/>
              <a:t>How do I know if a family is helped? </a:t>
            </a:r>
          </a:p>
        </p:txBody>
      </p:sp>
    </p:spTree>
    <p:extLst>
      <p:ext uri="{BB962C8B-B14F-4D97-AF65-F5344CB8AC3E}">
        <p14:creationId xmlns:p14="http://schemas.microsoft.com/office/powerpoint/2010/main" val="2025001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5A417C-D421-4CA3-96AF-381B6E6375F8}"/>
              </a:ext>
            </a:extLst>
          </p:cNvPr>
          <p:cNvPicPr>
            <a:picLocks noChangeAspect="1"/>
          </p:cNvPicPr>
          <p:nvPr/>
        </p:nvPicPr>
        <p:blipFill>
          <a:blip r:embed="rId2"/>
          <a:stretch>
            <a:fillRect/>
          </a:stretch>
        </p:blipFill>
        <p:spPr>
          <a:xfrm>
            <a:off x="0" y="239093"/>
            <a:ext cx="12192000" cy="6618907"/>
          </a:xfrm>
          <a:prstGeom prst="rect">
            <a:avLst/>
          </a:prstGeom>
        </p:spPr>
      </p:pic>
    </p:spTree>
    <p:extLst>
      <p:ext uri="{BB962C8B-B14F-4D97-AF65-F5344CB8AC3E}">
        <p14:creationId xmlns:p14="http://schemas.microsoft.com/office/powerpoint/2010/main" val="2212369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44598A0-D254-4E36-A3DA-F5A15DDEF450}"/>
              </a:ext>
            </a:extLst>
          </p:cNvPr>
          <p:cNvPicPr>
            <a:picLocks noChangeAspect="1"/>
          </p:cNvPicPr>
          <p:nvPr/>
        </p:nvPicPr>
        <p:blipFill rotWithShape="1">
          <a:blip r:embed="rId3">
            <a:extLst>
              <a:ext uri="{28A0092B-C50C-407E-A947-70E740481C1C}">
                <a14:useLocalDpi xmlns:a14="http://schemas.microsoft.com/office/drawing/2010/main" val="0"/>
              </a:ext>
            </a:extLst>
          </a:blip>
          <a:srcRect r="7703" b="7474"/>
          <a:stretch/>
        </p:blipFill>
        <p:spPr>
          <a:xfrm>
            <a:off x="5649352" y="-974806"/>
            <a:ext cx="7042711" cy="5457582"/>
          </a:xfrm>
          <a:prstGeom prst="rect">
            <a:avLst/>
          </a:prstGeom>
        </p:spPr>
      </p:pic>
      <p:sp>
        <p:nvSpPr>
          <p:cNvPr id="3" name="TextBox 2">
            <a:extLst>
              <a:ext uri="{FF2B5EF4-FFF2-40B4-BE49-F238E27FC236}">
                <a16:creationId xmlns:a16="http://schemas.microsoft.com/office/drawing/2014/main" id="{74560A6C-6096-4C74-B3CA-226ABAFE7893}"/>
              </a:ext>
            </a:extLst>
          </p:cNvPr>
          <p:cNvSpPr txBox="1"/>
          <p:nvPr/>
        </p:nvSpPr>
        <p:spPr>
          <a:xfrm>
            <a:off x="597877" y="485357"/>
            <a:ext cx="6277671" cy="923330"/>
          </a:xfrm>
          <a:prstGeom prst="rect">
            <a:avLst/>
          </a:prstGeom>
          <a:noFill/>
        </p:spPr>
        <p:txBody>
          <a:bodyPr wrap="square" rtlCol="0">
            <a:spAutoFit/>
          </a:bodyPr>
          <a:lstStyle/>
          <a:p>
            <a:r>
              <a:rPr lang="en-US" sz="5400" b="1" dirty="0">
                <a:latin typeface="Aparajita" panose="020B0604020202020204" pitchFamily="34" charset="0"/>
                <a:cs typeface="Aparajita" panose="020B0604020202020204" pitchFamily="34" charset="0"/>
              </a:rPr>
              <a:t>What is Help Me Grow?</a:t>
            </a:r>
          </a:p>
        </p:txBody>
      </p:sp>
      <p:sp>
        <p:nvSpPr>
          <p:cNvPr id="5" name="Content Placeholder 1">
            <a:extLst>
              <a:ext uri="{FF2B5EF4-FFF2-40B4-BE49-F238E27FC236}">
                <a16:creationId xmlns:a16="http://schemas.microsoft.com/office/drawing/2014/main" id="{EADCC923-6245-4D37-8C0D-EC8A9D67B6BF}"/>
              </a:ext>
            </a:extLst>
          </p:cNvPr>
          <p:cNvSpPr txBox="1">
            <a:spLocks/>
          </p:cNvSpPr>
          <p:nvPr/>
        </p:nvSpPr>
        <p:spPr>
          <a:xfrm>
            <a:off x="597877" y="1799093"/>
            <a:ext cx="10515600" cy="355893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t>One Stop Shop for:</a:t>
            </a:r>
            <a:endParaRPr lang="en-US" sz="3200" dirty="0"/>
          </a:p>
          <a:p>
            <a:r>
              <a:rPr lang="en-US" sz="3200" dirty="0"/>
              <a:t>Information/Resources</a:t>
            </a:r>
          </a:p>
          <a:p>
            <a:r>
              <a:rPr lang="en-US" sz="3200" dirty="0"/>
              <a:t>Coordinated care</a:t>
            </a:r>
          </a:p>
          <a:p>
            <a:endParaRPr lang="en-US" sz="3200" dirty="0"/>
          </a:p>
          <a:p>
            <a:pPr marL="0" indent="0">
              <a:buNone/>
            </a:pPr>
            <a:r>
              <a:rPr lang="en-US" sz="3200" b="1" dirty="0"/>
              <a:t>Empowers families to:</a:t>
            </a:r>
          </a:p>
          <a:p>
            <a:r>
              <a:rPr lang="en-US" sz="3200" dirty="0"/>
              <a:t>Celebrate their child’s development</a:t>
            </a:r>
          </a:p>
          <a:p>
            <a:r>
              <a:rPr lang="en-US" sz="3200" dirty="0"/>
              <a:t>Understand what to do if their child isn’t meeting developmental milestones</a:t>
            </a:r>
          </a:p>
          <a:p>
            <a:endParaRPr lang="en-US" sz="2600" dirty="0">
              <a:highlight>
                <a:srgbClr val="FFFF00"/>
              </a:highlight>
            </a:endParaRPr>
          </a:p>
          <a:p>
            <a:endParaRPr lang="en-US" sz="2600" dirty="0"/>
          </a:p>
          <a:p>
            <a:endParaRPr lang="en-US" sz="2600" dirty="0"/>
          </a:p>
        </p:txBody>
      </p:sp>
    </p:spTree>
    <p:extLst>
      <p:ext uri="{BB962C8B-B14F-4D97-AF65-F5344CB8AC3E}">
        <p14:creationId xmlns:p14="http://schemas.microsoft.com/office/powerpoint/2010/main" val="19122170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graphicFrame>
        <p:nvGraphicFramePr>
          <p:cNvPr id="133" name="Google Shape;133;p5"/>
          <p:cNvGraphicFramePr/>
          <p:nvPr/>
        </p:nvGraphicFramePr>
        <p:xfrm>
          <a:off x="7204710" y="677541"/>
          <a:ext cx="4186238" cy="5418137"/>
        </p:xfrm>
        <a:graphic>
          <a:graphicData uri="http://schemas.openxmlformats.org/presentationml/2006/ole">
            <mc:AlternateContent xmlns:mc="http://schemas.openxmlformats.org/markup-compatibility/2006">
              <mc:Choice xmlns:v="urn:schemas-microsoft-com:vml" Requires="v">
                <p:oleObj spid="_x0000_s1026" r:id="rId4" imgW="4186238" imgH="5418137" progId="AcroExch.Document.DC">
                  <p:embed/>
                </p:oleObj>
              </mc:Choice>
              <mc:Fallback>
                <p:oleObj r:id="rId4" imgW="4186238" imgH="5418137" progId="AcroExch.Document.DC">
                  <p:embed/>
                  <p:pic>
                    <p:nvPicPr>
                      <p:cNvPr id="133" name="Google Shape;133;p5"/>
                      <p:cNvPicPr preferRelativeResize="0"/>
                      <p:nvPr/>
                    </p:nvPicPr>
                    <p:blipFill rotWithShape="1">
                      <a:blip r:embed="rId5">
                        <a:alphaModFix/>
                      </a:blip>
                      <a:srcRect/>
                      <a:stretch/>
                    </p:blipFill>
                    <p:spPr>
                      <a:xfrm>
                        <a:off x="7204710" y="677541"/>
                        <a:ext cx="4186238" cy="5418137"/>
                      </a:xfrm>
                      <a:prstGeom prst="rect">
                        <a:avLst/>
                      </a:prstGeom>
                      <a:noFill/>
                      <a:ln>
                        <a:noFill/>
                      </a:ln>
                    </p:spPr>
                  </p:pic>
                </p:oleObj>
              </mc:Fallback>
            </mc:AlternateContent>
          </a:graphicData>
        </a:graphic>
      </p:graphicFrame>
      <p:pic>
        <p:nvPicPr>
          <p:cNvPr id="6" name="Google Shape;99;p1">
            <a:extLst>
              <a:ext uri="{FF2B5EF4-FFF2-40B4-BE49-F238E27FC236}">
                <a16:creationId xmlns:a16="http://schemas.microsoft.com/office/drawing/2014/main" id="{AA335303-1D26-4163-A9D5-DCC41D52368A}"/>
              </a:ext>
            </a:extLst>
          </p:cNvPr>
          <p:cNvPicPr preferRelativeResize="0"/>
          <p:nvPr/>
        </p:nvPicPr>
        <p:blipFill rotWithShape="1">
          <a:blip r:embed="rId6">
            <a:alphaModFix/>
          </a:blip>
          <a:srcRect/>
          <a:stretch/>
        </p:blipFill>
        <p:spPr>
          <a:xfrm>
            <a:off x="618852" y="677541"/>
            <a:ext cx="5865919" cy="4461578"/>
          </a:xfrm>
          <a:prstGeom prst="rect">
            <a:avLst/>
          </a:prstGeom>
          <a:noFill/>
          <a:ln>
            <a:noFill/>
          </a:ln>
        </p:spPr>
      </p:pic>
      <p:sp>
        <p:nvSpPr>
          <p:cNvPr id="2" name="TextBox 1">
            <a:extLst>
              <a:ext uri="{FF2B5EF4-FFF2-40B4-BE49-F238E27FC236}">
                <a16:creationId xmlns:a16="http://schemas.microsoft.com/office/drawing/2014/main" id="{349BD497-454F-43D7-A93B-E12EEA26FC41}"/>
              </a:ext>
            </a:extLst>
          </p:cNvPr>
          <p:cNvSpPr txBox="1"/>
          <p:nvPr/>
        </p:nvSpPr>
        <p:spPr>
          <a:xfrm>
            <a:off x="1454259" y="5629226"/>
            <a:ext cx="4955203" cy="923330"/>
          </a:xfrm>
          <a:prstGeom prst="rect">
            <a:avLst/>
          </a:prstGeom>
          <a:noFill/>
        </p:spPr>
        <p:txBody>
          <a:bodyPr wrap="none" rtlCol="0">
            <a:spAutoFit/>
          </a:bodyPr>
          <a:lstStyle/>
          <a:p>
            <a:r>
              <a:rPr lang="en-US" sz="3600" dirty="0">
                <a:solidFill>
                  <a:schemeClr val="bg1"/>
                </a:solidFill>
              </a:rPr>
              <a:t>123connectwithme.org</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65"/>
        <p:cNvGrpSpPr/>
        <p:nvPr/>
      </p:nvGrpSpPr>
      <p:grpSpPr>
        <a:xfrm>
          <a:off x="0" y="0"/>
          <a:ext cx="0" cy="0"/>
          <a:chOff x="0" y="0"/>
          <a:chExt cx="0" cy="0"/>
        </a:xfrm>
      </p:grpSpPr>
      <p:sp>
        <p:nvSpPr>
          <p:cNvPr id="166" name="Google Shape;166;p10"/>
          <p:cNvSpPr txBox="1">
            <a:spLocks noGrp="1"/>
          </p:cNvSpPr>
          <p:nvPr>
            <p:ph type="subTitle" idx="1"/>
          </p:nvPr>
        </p:nvSpPr>
        <p:spPr>
          <a:xfrm>
            <a:off x="424172" y="2363919"/>
            <a:ext cx="6695419" cy="4145165"/>
          </a:xfrm>
          <a:prstGeom prst="rect">
            <a:avLst/>
          </a:prstGeom>
          <a:noFill/>
          <a:ln>
            <a:noFill/>
          </a:ln>
        </p:spPr>
        <p:txBody>
          <a:bodyPr spcFirstLastPara="1" wrap="square" lIns="91425" tIns="45700" rIns="91425" bIns="45700" anchor="t" anchorCtr="0">
            <a:normAutofit fontScale="92500"/>
          </a:bodyPr>
          <a:lstStyle/>
          <a:p>
            <a:pPr marL="571500" lvl="0" indent="-571500" algn="l" rtl="0">
              <a:lnSpc>
                <a:spcPct val="100000"/>
              </a:lnSpc>
              <a:spcBef>
                <a:spcPts val="0"/>
              </a:spcBef>
              <a:spcAft>
                <a:spcPts val="0"/>
              </a:spcAft>
              <a:buClr>
                <a:schemeClr val="lt1"/>
              </a:buClr>
              <a:buSzPct val="100000"/>
              <a:buFont typeface="Arial"/>
              <a:buChar char="•"/>
            </a:pPr>
            <a:r>
              <a:rPr lang="en-US" sz="2600" dirty="0">
                <a:solidFill>
                  <a:srgbClr val="285490"/>
                </a:solidFill>
                <a:latin typeface="Arial"/>
                <a:ea typeface="Arial"/>
                <a:cs typeface="Arial"/>
                <a:sym typeface="Arial"/>
              </a:rPr>
              <a:t>Immersive experience bringing popular story books to life and educating parents how  to support continued learning at home</a:t>
            </a:r>
            <a:endParaRPr dirty="0"/>
          </a:p>
          <a:p>
            <a:pPr marL="571500" lvl="0" indent="-571500" algn="l" rtl="0">
              <a:lnSpc>
                <a:spcPct val="100000"/>
              </a:lnSpc>
              <a:spcBef>
                <a:spcPts val="600"/>
              </a:spcBef>
              <a:spcAft>
                <a:spcPts val="0"/>
              </a:spcAft>
              <a:buClr>
                <a:schemeClr val="lt1"/>
              </a:buClr>
              <a:buSzPct val="100000"/>
              <a:buFont typeface="Arial"/>
              <a:buChar char="•"/>
            </a:pPr>
            <a:r>
              <a:rPr lang="en-US" sz="2600" dirty="0">
                <a:solidFill>
                  <a:srgbClr val="FF3399"/>
                </a:solidFill>
                <a:latin typeface="Arial"/>
                <a:ea typeface="Arial"/>
                <a:cs typeface="Arial"/>
                <a:sym typeface="Arial"/>
              </a:rPr>
              <a:t>Target Audience: Children 0-8 years old, families and school groups</a:t>
            </a:r>
            <a:endParaRPr dirty="0">
              <a:solidFill>
                <a:srgbClr val="FF3399"/>
              </a:solidFill>
            </a:endParaRPr>
          </a:p>
          <a:p>
            <a:pPr marL="571500" lvl="0" indent="-571500" algn="l" rtl="0">
              <a:lnSpc>
                <a:spcPct val="100000"/>
              </a:lnSpc>
              <a:spcBef>
                <a:spcPts val="600"/>
              </a:spcBef>
              <a:spcAft>
                <a:spcPts val="0"/>
              </a:spcAft>
              <a:buClr>
                <a:schemeClr val="lt1"/>
              </a:buClr>
              <a:buSzPct val="100000"/>
              <a:buFont typeface="Arial"/>
              <a:buChar char="•"/>
            </a:pPr>
            <a:r>
              <a:rPr lang="en-US" sz="2600" dirty="0">
                <a:solidFill>
                  <a:srgbClr val="285490"/>
                </a:solidFill>
                <a:latin typeface="Arial"/>
                <a:ea typeface="Arial"/>
                <a:cs typeface="Arial"/>
                <a:sym typeface="Arial"/>
              </a:rPr>
              <a:t>Exhibit includes:</a:t>
            </a:r>
            <a:endParaRPr dirty="0"/>
          </a:p>
          <a:p>
            <a:pPr marL="1028700" lvl="1" indent="-571500" algn="l" rtl="0">
              <a:lnSpc>
                <a:spcPct val="100000"/>
              </a:lnSpc>
              <a:spcBef>
                <a:spcPts val="600"/>
              </a:spcBef>
              <a:spcAft>
                <a:spcPts val="0"/>
              </a:spcAft>
              <a:buClr>
                <a:schemeClr val="lt1"/>
              </a:buClr>
              <a:buSzPct val="100000"/>
              <a:buFont typeface="Arial"/>
              <a:buChar char="•"/>
            </a:pPr>
            <a:r>
              <a:rPr lang="en-US" sz="2400" i="1" dirty="0">
                <a:solidFill>
                  <a:srgbClr val="285490"/>
                </a:solidFill>
                <a:latin typeface="Arial"/>
                <a:ea typeface="Arial"/>
                <a:cs typeface="Arial"/>
                <a:sym typeface="Arial"/>
              </a:rPr>
              <a:t>The Tale of Peter Rabbit </a:t>
            </a:r>
            <a:r>
              <a:rPr lang="en-US" sz="2400" dirty="0">
                <a:solidFill>
                  <a:srgbClr val="285490"/>
                </a:solidFill>
                <a:latin typeface="Arial"/>
                <a:ea typeface="Arial"/>
                <a:cs typeface="Arial"/>
                <a:sym typeface="Arial"/>
              </a:rPr>
              <a:t>by Beatrix Potter</a:t>
            </a:r>
            <a:endParaRPr dirty="0"/>
          </a:p>
          <a:p>
            <a:pPr marL="1028700" lvl="1" indent="-571500" algn="l" rtl="0">
              <a:lnSpc>
                <a:spcPct val="100000"/>
              </a:lnSpc>
              <a:spcBef>
                <a:spcPts val="600"/>
              </a:spcBef>
              <a:spcAft>
                <a:spcPts val="0"/>
              </a:spcAft>
              <a:buClr>
                <a:schemeClr val="lt1"/>
              </a:buClr>
              <a:buSzPct val="100000"/>
              <a:buFont typeface="Arial"/>
              <a:buChar char="•"/>
            </a:pPr>
            <a:r>
              <a:rPr lang="en-US" sz="2400" i="1" dirty="0">
                <a:solidFill>
                  <a:srgbClr val="285490"/>
                </a:solidFill>
                <a:latin typeface="Arial"/>
                <a:ea typeface="Arial"/>
                <a:cs typeface="Arial"/>
                <a:sym typeface="Arial"/>
              </a:rPr>
              <a:t>The Snowy Day </a:t>
            </a:r>
            <a:r>
              <a:rPr lang="en-US" sz="2400" dirty="0">
                <a:solidFill>
                  <a:srgbClr val="285490"/>
                </a:solidFill>
                <a:latin typeface="Arial"/>
                <a:ea typeface="Arial"/>
                <a:cs typeface="Arial"/>
                <a:sym typeface="Arial"/>
              </a:rPr>
              <a:t>by Ezra Jack Keats</a:t>
            </a:r>
            <a:endParaRPr dirty="0"/>
          </a:p>
          <a:p>
            <a:pPr marL="1028700" lvl="1" indent="-571500" algn="l" rtl="0">
              <a:lnSpc>
                <a:spcPct val="100000"/>
              </a:lnSpc>
              <a:spcBef>
                <a:spcPts val="600"/>
              </a:spcBef>
              <a:spcAft>
                <a:spcPts val="0"/>
              </a:spcAft>
              <a:buClr>
                <a:schemeClr val="lt1"/>
              </a:buClr>
              <a:buSzPct val="100000"/>
              <a:buFont typeface="Arial"/>
              <a:buChar char="•"/>
            </a:pPr>
            <a:r>
              <a:rPr lang="en-US" sz="2400" i="1" dirty="0">
                <a:solidFill>
                  <a:srgbClr val="285490"/>
                </a:solidFill>
                <a:latin typeface="Arial"/>
                <a:ea typeface="Arial"/>
                <a:cs typeface="Arial"/>
                <a:sym typeface="Arial"/>
              </a:rPr>
              <a:t>Where’s Spot? </a:t>
            </a:r>
            <a:r>
              <a:rPr lang="en-US" sz="2400" dirty="0">
                <a:solidFill>
                  <a:srgbClr val="285490"/>
                </a:solidFill>
                <a:latin typeface="Arial"/>
                <a:ea typeface="Arial"/>
                <a:cs typeface="Arial"/>
                <a:sym typeface="Arial"/>
              </a:rPr>
              <a:t>by Eric Hill</a:t>
            </a:r>
            <a:endParaRPr sz="2400" dirty="0">
              <a:solidFill>
                <a:srgbClr val="285490"/>
              </a:solidFill>
              <a:latin typeface="Arial"/>
              <a:ea typeface="Arial"/>
              <a:cs typeface="Arial"/>
              <a:sym typeface="Arial"/>
            </a:endParaRPr>
          </a:p>
          <a:p>
            <a:pPr marL="1028700" lvl="1" indent="-430530" algn="l" rtl="0">
              <a:lnSpc>
                <a:spcPct val="100000"/>
              </a:lnSpc>
              <a:spcBef>
                <a:spcPts val="600"/>
              </a:spcBef>
              <a:spcAft>
                <a:spcPts val="0"/>
              </a:spcAft>
              <a:buClr>
                <a:schemeClr val="lt1"/>
              </a:buClr>
              <a:buSzPct val="100000"/>
              <a:buFont typeface="Arial"/>
              <a:buNone/>
            </a:pPr>
            <a:endParaRPr sz="2400" dirty="0">
              <a:solidFill>
                <a:srgbClr val="285490"/>
              </a:solidFill>
              <a:latin typeface="Arial"/>
              <a:ea typeface="Arial"/>
              <a:cs typeface="Arial"/>
              <a:sym typeface="Arial"/>
            </a:endParaRPr>
          </a:p>
          <a:p>
            <a:pPr marL="571500" lvl="0" indent="-383540" algn="l" rtl="0">
              <a:lnSpc>
                <a:spcPct val="100000"/>
              </a:lnSpc>
              <a:spcBef>
                <a:spcPts val="600"/>
              </a:spcBef>
              <a:spcAft>
                <a:spcPts val="0"/>
              </a:spcAft>
              <a:buClr>
                <a:schemeClr val="lt1"/>
              </a:buClr>
              <a:buSzPct val="100000"/>
              <a:buFont typeface="Arial"/>
              <a:buNone/>
            </a:pPr>
            <a:endParaRPr sz="3200" dirty="0">
              <a:solidFill>
                <a:srgbClr val="285490"/>
              </a:solidFill>
              <a:latin typeface="Arial"/>
              <a:ea typeface="Arial"/>
              <a:cs typeface="Arial"/>
              <a:sym typeface="Arial"/>
            </a:endParaRPr>
          </a:p>
        </p:txBody>
      </p:sp>
      <p:sp>
        <p:nvSpPr>
          <p:cNvPr id="167" name="Google Shape;167;p10"/>
          <p:cNvSpPr txBox="1"/>
          <p:nvPr/>
        </p:nvSpPr>
        <p:spPr>
          <a:xfrm>
            <a:off x="691970" y="800420"/>
            <a:ext cx="7448550" cy="983107"/>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accent2"/>
              </a:buClr>
              <a:buSzPts val="5400"/>
              <a:buFont typeface="Arial"/>
              <a:buNone/>
            </a:pPr>
            <a:r>
              <a:rPr lang="en-US" sz="5400" b="1" dirty="0">
                <a:solidFill>
                  <a:srgbClr val="00A49B"/>
                </a:solidFill>
                <a:latin typeface="Arial Rounded"/>
                <a:ea typeface="Arial Rounded"/>
                <a:cs typeface="Arial Rounded"/>
                <a:sym typeface="Arial Rounded"/>
              </a:rPr>
              <a:t>Storyland Exhibit</a:t>
            </a:r>
            <a:endParaRPr sz="5400" b="1" dirty="0">
              <a:solidFill>
                <a:srgbClr val="00A49B"/>
              </a:solidFill>
              <a:latin typeface="Arial Rounded"/>
              <a:ea typeface="Arial Rounded"/>
              <a:cs typeface="Arial Rounded"/>
              <a:sym typeface="Arial Rounded"/>
            </a:endParaRPr>
          </a:p>
        </p:txBody>
      </p:sp>
      <p:sp>
        <p:nvSpPr>
          <p:cNvPr id="168" name="Google Shape;168;p10"/>
          <p:cNvSpPr txBox="1"/>
          <p:nvPr/>
        </p:nvSpPr>
        <p:spPr>
          <a:xfrm>
            <a:off x="691969" y="1674788"/>
            <a:ext cx="8887799" cy="983107"/>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accent2"/>
              </a:buClr>
              <a:buSzPts val="2800"/>
              <a:buFont typeface="Arial"/>
              <a:buNone/>
            </a:pPr>
            <a:r>
              <a:rPr lang="en-US" sz="2800" b="1" dirty="0">
                <a:solidFill>
                  <a:srgbClr val="00A49B"/>
                </a:solidFill>
                <a:latin typeface="Arial Rounded"/>
                <a:ea typeface="Arial Rounded"/>
                <a:cs typeface="Arial Rounded"/>
                <a:sym typeface="Arial Rounded"/>
              </a:rPr>
              <a:t>Lincoln Children’s Museum June-September</a:t>
            </a:r>
            <a:endParaRPr sz="2800" b="1" dirty="0">
              <a:solidFill>
                <a:srgbClr val="00A49B"/>
              </a:solidFill>
              <a:latin typeface="Arial Rounded"/>
              <a:ea typeface="Arial Rounded"/>
              <a:cs typeface="Arial Rounded"/>
              <a:sym typeface="Arial Rounded"/>
            </a:endParaRPr>
          </a:p>
        </p:txBody>
      </p:sp>
      <p:pic>
        <p:nvPicPr>
          <p:cNvPr id="169" name="Google Shape;169;p10"/>
          <p:cNvPicPr preferRelativeResize="0"/>
          <p:nvPr/>
        </p:nvPicPr>
        <p:blipFill rotWithShape="1">
          <a:blip r:embed="rId3">
            <a:alphaModFix/>
          </a:blip>
          <a:srcRect/>
          <a:stretch/>
        </p:blipFill>
        <p:spPr>
          <a:xfrm>
            <a:off x="6988649" y="3880156"/>
            <a:ext cx="3834700" cy="2255227"/>
          </a:xfrm>
          <a:prstGeom prst="rect">
            <a:avLst/>
          </a:prstGeom>
          <a:noFill/>
          <a:ln>
            <a:noFill/>
          </a:ln>
        </p:spPr>
      </p:pic>
      <p:pic>
        <p:nvPicPr>
          <p:cNvPr id="6" name="Picture 5">
            <a:extLst>
              <a:ext uri="{FF2B5EF4-FFF2-40B4-BE49-F238E27FC236}">
                <a16:creationId xmlns:a16="http://schemas.microsoft.com/office/drawing/2014/main" id="{B367DBEA-B7C6-4867-A398-E7330FB6D0D2}"/>
              </a:ext>
            </a:extLst>
          </p:cNvPr>
          <p:cNvPicPr>
            <a:picLocks noChangeAspect="1"/>
          </p:cNvPicPr>
          <p:nvPr/>
        </p:nvPicPr>
        <p:blipFill>
          <a:blip r:embed="rId4"/>
          <a:stretch>
            <a:fillRect/>
          </a:stretch>
        </p:blipFill>
        <p:spPr>
          <a:xfrm rot="21165677">
            <a:off x="8624283" y="101933"/>
            <a:ext cx="2914464" cy="3820459"/>
          </a:xfrm>
          <a:prstGeom prst="rect">
            <a:avLst/>
          </a:prstGeom>
          <a:ln>
            <a:solidFill>
              <a:schemeClr val="tx2">
                <a:lumMod val="60000"/>
                <a:lumOff val="40000"/>
              </a:schemeClr>
            </a:solid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7CAC7-0A92-44EA-89E3-94B7C7D3C5E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F25C3239-1F47-4E32-B039-1D662FD7ADC7}"/>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87C708A9-F02C-4302-BF65-5A6C19D11EB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22</a:t>
            </a:fld>
            <a:endParaRPr lang="en-US"/>
          </a:p>
        </p:txBody>
      </p:sp>
      <p:pic>
        <p:nvPicPr>
          <p:cNvPr id="6" name="Picture 5">
            <a:extLst>
              <a:ext uri="{FF2B5EF4-FFF2-40B4-BE49-F238E27FC236}">
                <a16:creationId xmlns:a16="http://schemas.microsoft.com/office/drawing/2014/main" id="{838DE51D-BEB1-44C6-932E-4C97D6EE386C}"/>
              </a:ext>
            </a:extLst>
          </p:cNvPr>
          <p:cNvPicPr>
            <a:picLocks noChangeAspect="1"/>
          </p:cNvPicPr>
          <p:nvPr/>
        </p:nvPicPr>
        <p:blipFill>
          <a:blip r:embed="rId3"/>
          <a:stretch>
            <a:fillRect/>
          </a:stretch>
        </p:blipFill>
        <p:spPr>
          <a:xfrm>
            <a:off x="522236" y="-50223"/>
            <a:ext cx="10943859" cy="6908223"/>
          </a:xfrm>
          <a:prstGeom prst="rect">
            <a:avLst/>
          </a:prstGeom>
        </p:spPr>
      </p:pic>
    </p:spTree>
    <p:extLst>
      <p:ext uri="{BB962C8B-B14F-4D97-AF65-F5344CB8AC3E}">
        <p14:creationId xmlns:p14="http://schemas.microsoft.com/office/powerpoint/2010/main" val="18231223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317;p14">
            <a:extLst>
              <a:ext uri="{FF2B5EF4-FFF2-40B4-BE49-F238E27FC236}">
                <a16:creationId xmlns:a16="http://schemas.microsoft.com/office/drawing/2014/main" id="{B6EC065F-58FC-4C1B-8DB1-AF06275D4986}"/>
              </a:ext>
            </a:extLst>
          </p:cNvPr>
          <p:cNvPicPr preferRelativeResize="0"/>
          <p:nvPr/>
        </p:nvPicPr>
        <p:blipFill rotWithShape="1">
          <a:blip r:embed="rId3">
            <a:alphaModFix/>
          </a:blip>
          <a:srcRect/>
          <a:stretch/>
        </p:blipFill>
        <p:spPr>
          <a:xfrm>
            <a:off x="0" y="0"/>
            <a:ext cx="6096000" cy="1679203"/>
          </a:xfrm>
          <a:prstGeom prst="rect">
            <a:avLst/>
          </a:prstGeom>
          <a:noFill/>
          <a:ln>
            <a:noFill/>
          </a:ln>
        </p:spPr>
      </p:pic>
      <p:sp>
        <p:nvSpPr>
          <p:cNvPr id="11" name="Title 10">
            <a:extLst>
              <a:ext uri="{FF2B5EF4-FFF2-40B4-BE49-F238E27FC236}">
                <a16:creationId xmlns:a16="http://schemas.microsoft.com/office/drawing/2014/main" id="{8B80CED8-D3EF-4E50-9FDE-7F375F2F8CF6}"/>
              </a:ext>
            </a:extLst>
          </p:cNvPr>
          <p:cNvSpPr>
            <a:spLocks noGrp="1"/>
          </p:cNvSpPr>
          <p:nvPr>
            <p:ph type="ctrTitle"/>
          </p:nvPr>
        </p:nvSpPr>
        <p:spPr/>
        <p:txBody>
          <a:bodyPr/>
          <a:lstStyle/>
          <a:p>
            <a:r>
              <a:rPr lang="en-US" dirty="0"/>
              <a:t>Questions?</a:t>
            </a:r>
          </a:p>
        </p:txBody>
      </p:sp>
      <p:sp>
        <p:nvSpPr>
          <p:cNvPr id="5" name="Subtitle 4">
            <a:extLst>
              <a:ext uri="{FF2B5EF4-FFF2-40B4-BE49-F238E27FC236}">
                <a16:creationId xmlns:a16="http://schemas.microsoft.com/office/drawing/2014/main" id="{3D5B6DC6-EF12-4755-B068-099216ED81C0}"/>
              </a:ext>
            </a:extLst>
          </p:cNvPr>
          <p:cNvSpPr>
            <a:spLocks noGrp="1"/>
          </p:cNvSpPr>
          <p:nvPr>
            <p:ph type="subTitle" idx="1"/>
          </p:nvPr>
        </p:nvSpPr>
        <p:spPr>
          <a:xfrm>
            <a:off x="519105" y="4519040"/>
            <a:ext cx="5474025" cy="1717931"/>
          </a:xfrm>
        </p:spPr>
        <p:txBody>
          <a:bodyPr>
            <a:normAutofit/>
          </a:bodyPr>
          <a:lstStyle/>
          <a:p>
            <a:pPr marL="0" indent="0">
              <a:lnSpc>
                <a:spcPct val="150000"/>
              </a:lnSpc>
              <a:spcBef>
                <a:spcPts val="0"/>
              </a:spcBef>
              <a:buSzPts val="2400"/>
              <a:buFont typeface="Arial" panose="020B0604020202020204" pitchFamily="34" charset="0"/>
              <a:buNone/>
            </a:pPr>
            <a:r>
              <a:rPr lang="en-US" sz="2200" dirty="0">
                <a:latin typeface="Lato Light" panose="020F0502020204030203"/>
                <a:ea typeface="Times New Roman"/>
                <a:cs typeface="Times New Roman"/>
                <a:sym typeface="Times New Roman"/>
              </a:rPr>
              <a:t>Advancing Developmental Promotion</a:t>
            </a:r>
          </a:p>
          <a:p>
            <a:pPr marL="0" indent="0">
              <a:lnSpc>
                <a:spcPct val="150000"/>
              </a:lnSpc>
              <a:spcBef>
                <a:spcPts val="0"/>
              </a:spcBef>
              <a:buSzPts val="2400"/>
              <a:buFont typeface="Arial" panose="020B0604020202020204" pitchFamily="34" charset="0"/>
              <a:buNone/>
            </a:pPr>
            <a:r>
              <a:rPr lang="en-US" sz="2200" dirty="0">
                <a:latin typeface="Lato Light" panose="020F0502020204030203"/>
                <a:ea typeface="Times New Roman"/>
                <a:cs typeface="Times New Roman"/>
                <a:sym typeface="Times New Roman"/>
              </a:rPr>
              <a:t>Early Detection</a:t>
            </a:r>
          </a:p>
          <a:p>
            <a:pPr marL="0" indent="0">
              <a:lnSpc>
                <a:spcPct val="150000"/>
              </a:lnSpc>
              <a:spcBef>
                <a:spcPts val="0"/>
              </a:spcBef>
              <a:buSzPts val="2400"/>
              <a:buFont typeface="Arial" panose="020B0604020202020204" pitchFamily="34" charset="0"/>
              <a:buNone/>
            </a:pPr>
            <a:r>
              <a:rPr lang="en-US" sz="2200" dirty="0">
                <a:latin typeface="Lato Light" panose="020F0502020204030203"/>
                <a:ea typeface="Times New Roman"/>
                <a:cs typeface="Times New Roman"/>
                <a:sym typeface="Times New Roman"/>
              </a:rPr>
              <a:t>Linkage to Services</a:t>
            </a:r>
            <a:endParaRPr lang="en-US" sz="2200" dirty="0"/>
          </a:p>
          <a:p>
            <a:endParaRPr lang="en-US" dirty="0"/>
          </a:p>
        </p:txBody>
      </p:sp>
      <p:pic>
        <p:nvPicPr>
          <p:cNvPr id="8" name="Picture 7" descr="A picture containing person, grass, tree, outdoor&#10;&#10;Description automatically generated">
            <a:extLst>
              <a:ext uri="{FF2B5EF4-FFF2-40B4-BE49-F238E27FC236}">
                <a16:creationId xmlns:a16="http://schemas.microsoft.com/office/drawing/2014/main" id="{C54EF8CF-13B4-460B-8D0B-7629B2E5DB49}"/>
              </a:ext>
            </a:extLst>
          </p:cNvPr>
          <p:cNvPicPr>
            <a:picLocks noChangeAspect="1"/>
          </p:cNvPicPr>
          <p:nvPr/>
        </p:nvPicPr>
        <p:blipFill>
          <a:blip r:embed="rId4"/>
          <a:stretch>
            <a:fillRect/>
          </a:stretch>
        </p:blipFill>
        <p:spPr>
          <a:xfrm>
            <a:off x="6084959" y="1"/>
            <a:ext cx="6096000" cy="6107502"/>
          </a:xfrm>
          <a:prstGeom prst="rect">
            <a:avLst/>
          </a:prstGeom>
        </p:spPr>
      </p:pic>
      <p:sp>
        <p:nvSpPr>
          <p:cNvPr id="7" name="TextBox 6">
            <a:extLst>
              <a:ext uri="{FF2B5EF4-FFF2-40B4-BE49-F238E27FC236}">
                <a16:creationId xmlns:a16="http://schemas.microsoft.com/office/drawing/2014/main" id="{85E6955F-4E3A-4BA7-9D9E-644413370EF9}"/>
              </a:ext>
            </a:extLst>
          </p:cNvPr>
          <p:cNvSpPr txBox="1"/>
          <p:nvPr/>
        </p:nvSpPr>
        <p:spPr>
          <a:xfrm>
            <a:off x="207165" y="6329927"/>
            <a:ext cx="6097904" cy="369332"/>
          </a:xfrm>
          <a:prstGeom prst="rect">
            <a:avLst/>
          </a:prstGeom>
          <a:noFill/>
        </p:spPr>
        <p:txBody>
          <a:bodyPr wrap="square">
            <a:spAutoFit/>
          </a:bodyPr>
          <a:lstStyle/>
          <a:p>
            <a:r>
              <a:rPr lang="en-US" dirty="0">
                <a:solidFill>
                  <a:schemeClr val="bg1"/>
                </a:solidFill>
              </a:rPr>
              <a:t>Contact Rick Helweg @ </a:t>
            </a:r>
            <a:r>
              <a:rPr lang="en-US" dirty="0">
                <a:solidFill>
                  <a:schemeClr val="bg1"/>
                </a:solidFill>
                <a:hlinkClick r:id="rId5">
                  <a:extLst>
                    <a:ext uri="{A12FA001-AC4F-418D-AE19-62706E023703}">
                      <ahyp:hlinkClr xmlns:ahyp="http://schemas.microsoft.com/office/drawing/2018/hyperlinkcolor" val="tx"/>
                    </a:ext>
                  </a:extLst>
                </a:hlinkClick>
              </a:rPr>
              <a:t>rhelweg@childrensomaha.org</a:t>
            </a:r>
            <a:r>
              <a:rPr lang="en-US" dirty="0">
                <a:solidFill>
                  <a:schemeClr val="bg1"/>
                </a:solidFill>
              </a:rPr>
              <a:t> </a:t>
            </a:r>
          </a:p>
        </p:txBody>
      </p:sp>
    </p:spTree>
    <p:extLst>
      <p:ext uri="{BB962C8B-B14F-4D97-AF65-F5344CB8AC3E}">
        <p14:creationId xmlns:p14="http://schemas.microsoft.com/office/powerpoint/2010/main" val="3181316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F6009EF-96F6-4223-BCAD-42EB1DEE8C45}"/>
              </a:ext>
            </a:extLst>
          </p:cNvPr>
          <p:cNvSpPr>
            <a:spLocks noGrp="1"/>
          </p:cNvSpPr>
          <p:nvPr>
            <p:ph type="title"/>
          </p:nvPr>
        </p:nvSpPr>
        <p:spPr>
          <a:xfrm>
            <a:off x="838200" y="446508"/>
            <a:ext cx="10515600" cy="1325563"/>
          </a:xfrm>
        </p:spPr>
        <p:txBody>
          <a:bodyPr/>
          <a:lstStyle/>
          <a:p>
            <a:r>
              <a:rPr lang="en-US" dirty="0"/>
              <a:t>HMG System Model: </a:t>
            </a:r>
            <a:br>
              <a:rPr lang="en-US" dirty="0"/>
            </a:br>
            <a:r>
              <a:rPr lang="en-US" dirty="0"/>
              <a:t>We are part of a National Network</a:t>
            </a:r>
          </a:p>
        </p:txBody>
      </p:sp>
      <p:pic>
        <p:nvPicPr>
          <p:cNvPr id="5" name="Picture 4">
            <a:extLst>
              <a:ext uri="{FF2B5EF4-FFF2-40B4-BE49-F238E27FC236}">
                <a16:creationId xmlns:a16="http://schemas.microsoft.com/office/drawing/2014/main" id="{AF3F3B1F-CC56-4208-9A5A-BE0B961B3313}"/>
              </a:ext>
            </a:extLst>
          </p:cNvPr>
          <p:cNvPicPr>
            <a:picLocks noChangeAspect="1"/>
          </p:cNvPicPr>
          <p:nvPr/>
        </p:nvPicPr>
        <p:blipFill>
          <a:blip r:embed="rId3"/>
          <a:stretch>
            <a:fillRect/>
          </a:stretch>
        </p:blipFill>
        <p:spPr>
          <a:xfrm>
            <a:off x="1023507" y="2114887"/>
            <a:ext cx="6565491" cy="3730497"/>
          </a:xfrm>
          <a:prstGeom prst="rect">
            <a:avLst/>
          </a:prstGeom>
        </p:spPr>
      </p:pic>
      <p:sp>
        <p:nvSpPr>
          <p:cNvPr id="6" name="TextBox 5">
            <a:extLst>
              <a:ext uri="{FF2B5EF4-FFF2-40B4-BE49-F238E27FC236}">
                <a16:creationId xmlns:a16="http://schemas.microsoft.com/office/drawing/2014/main" id="{C6E0CF55-999F-4750-8D97-CB3257DA00AA}"/>
              </a:ext>
            </a:extLst>
          </p:cNvPr>
          <p:cNvSpPr txBox="1"/>
          <p:nvPr/>
        </p:nvSpPr>
        <p:spPr>
          <a:xfrm>
            <a:off x="8056069" y="2602821"/>
            <a:ext cx="3431082" cy="1477328"/>
          </a:xfrm>
          <a:prstGeom prst="rect">
            <a:avLst/>
          </a:prstGeom>
          <a:noFill/>
        </p:spPr>
        <p:txBody>
          <a:bodyPr wrap="square" rtlCol="0">
            <a:spAutoFit/>
          </a:bodyPr>
          <a:lstStyle/>
          <a:p>
            <a:endParaRPr lang="en-US" b="1" dirty="0">
              <a:latin typeface="Lato Light" panose="020F0502020204030203"/>
            </a:endParaRPr>
          </a:p>
          <a:p>
            <a:pPr marL="285750" indent="-285750">
              <a:buFont typeface="Arial" panose="020B0604020202020204" pitchFamily="34" charset="0"/>
              <a:buChar char="•"/>
            </a:pPr>
            <a:r>
              <a:rPr lang="en-US" sz="3600" dirty="0">
                <a:latin typeface="Lato Light" panose="020F0502020204030203"/>
              </a:rPr>
              <a:t>100 Affiliates</a:t>
            </a:r>
          </a:p>
          <a:p>
            <a:pPr marL="285750" indent="-285750">
              <a:buFont typeface="Arial" panose="020B0604020202020204" pitchFamily="34" charset="0"/>
              <a:buChar char="•"/>
            </a:pPr>
            <a:r>
              <a:rPr lang="en-US" sz="3600" dirty="0">
                <a:latin typeface="Lato Light" panose="020F0502020204030203"/>
              </a:rPr>
              <a:t>31 states</a:t>
            </a:r>
          </a:p>
        </p:txBody>
      </p:sp>
      <p:sp>
        <p:nvSpPr>
          <p:cNvPr id="10" name="TextBox 9">
            <a:extLst>
              <a:ext uri="{FF2B5EF4-FFF2-40B4-BE49-F238E27FC236}">
                <a16:creationId xmlns:a16="http://schemas.microsoft.com/office/drawing/2014/main" id="{CB5D147F-9761-458D-8831-316603C34D3C}"/>
              </a:ext>
            </a:extLst>
          </p:cNvPr>
          <p:cNvSpPr txBox="1"/>
          <p:nvPr/>
        </p:nvSpPr>
        <p:spPr>
          <a:xfrm>
            <a:off x="4306253" y="6388227"/>
            <a:ext cx="6097904" cy="646331"/>
          </a:xfrm>
          <a:prstGeom prst="rect">
            <a:avLst/>
          </a:prstGeom>
          <a:noFill/>
        </p:spPr>
        <p:txBody>
          <a:bodyPr wrap="square">
            <a:spAutoFit/>
          </a:bodyPr>
          <a:lstStyle/>
          <a:p>
            <a:r>
              <a:rPr lang="en-US" dirty="0">
                <a:latin typeface="Lato Light" panose="020F0502020204030203"/>
                <a:hlinkClick r:id="rId4"/>
              </a:rPr>
              <a:t>www.Helpmegrownational.org</a:t>
            </a:r>
            <a:endParaRPr lang="en-US" dirty="0">
              <a:latin typeface="Lato Light" panose="020F0502020204030203"/>
            </a:endParaRPr>
          </a:p>
          <a:p>
            <a:endParaRPr lang="en-US" dirty="0">
              <a:latin typeface="Lato Light" panose="020F0502020204030203"/>
            </a:endParaRPr>
          </a:p>
        </p:txBody>
      </p:sp>
    </p:spTree>
    <p:extLst>
      <p:ext uri="{BB962C8B-B14F-4D97-AF65-F5344CB8AC3E}">
        <p14:creationId xmlns:p14="http://schemas.microsoft.com/office/powerpoint/2010/main" val="3959884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212;p3">
            <a:extLst>
              <a:ext uri="{FF2B5EF4-FFF2-40B4-BE49-F238E27FC236}">
                <a16:creationId xmlns:a16="http://schemas.microsoft.com/office/drawing/2014/main" id="{4A353D07-9525-4B77-BA75-0366A03F7369}"/>
              </a:ext>
            </a:extLst>
          </p:cNvPr>
          <p:cNvPicPr preferRelativeResize="0"/>
          <p:nvPr/>
        </p:nvPicPr>
        <p:blipFill rotWithShape="1">
          <a:blip r:embed="rId3">
            <a:alphaModFix/>
          </a:blip>
          <a:srcRect t="21486"/>
          <a:stretch/>
        </p:blipFill>
        <p:spPr>
          <a:xfrm>
            <a:off x="6096000" y="237499"/>
            <a:ext cx="6253516" cy="5698569"/>
          </a:xfrm>
          <a:prstGeom prst="rect">
            <a:avLst/>
          </a:prstGeom>
          <a:noFill/>
          <a:ln w="127000" cap="sq" cmpd="sng">
            <a:solidFill>
              <a:srgbClr val="FFFFFF"/>
            </a:solidFill>
            <a:prstDash val="solid"/>
            <a:miter lim="800000"/>
            <a:headEnd type="none" w="sm" len="sm"/>
            <a:tailEnd type="none" w="sm" len="sm"/>
          </a:ln>
        </p:spPr>
      </p:pic>
      <p:sp>
        <p:nvSpPr>
          <p:cNvPr id="7" name="Title 6">
            <a:extLst>
              <a:ext uri="{FF2B5EF4-FFF2-40B4-BE49-F238E27FC236}">
                <a16:creationId xmlns:a16="http://schemas.microsoft.com/office/drawing/2014/main" id="{6F6009EF-96F6-4223-BCAD-42EB1DEE8C45}"/>
              </a:ext>
            </a:extLst>
          </p:cNvPr>
          <p:cNvSpPr>
            <a:spLocks noGrp="1"/>
          </p:cNvSpPr>
          <p:nvPr>
            <p:ph type="title"/>
          </p:nvPr>
        </p:nvSpPr>
        <p:spPr>
          <a:xfrm>
            <a:off x="838200" y="284643"/>
            <a:ext cx="10515600" cy="1325563"/>
          </a:xfrm>
        </p:spPr>
        <p:txBody>
          <a:bodyPr/>
          <a:lstStyle/>
          <a:p>
            <a:r>
              <a:rPr lang="en-US" dirty="0"/>
              <a:t>HMG System Model</a:t>
            </a:r>
          </a:p>
        </p:txBody>
      </p:sp>
      <p:sp>
        <p:nvSpPr>
          <p:cNvPr id="10" name="TextBox 9">
            <a:extLst>
              <a:ext uri="{FF2B5EF4-FFF2-40B4-BE49-F238E27FC236}">
                <a16:creationId xmlns:a16="http://schemas.microsoft.com/office/drawing/2014/main" id="{CB5D147F-9761-458D-8831-316603C34D3C}"/>
              </a:ext>
            </a:extLst>
          </p:cNvPr>
          <p:cNvSpPr txBox="1"/>
          <p:nvPr/>
        </p:nvSpPr>
        <p:spPr>
          <a:xfrm>
            <a:off x="4306253" y="6388227"/>
            <a:ext cx="6097904" cy="646331"/>
          </a:xfrm>
          <a:prstGeom prst="rect">
            <a:avLst/>
          </a:prstGeom>
          <a:noFill/>
        </p:spPr>
        <p:txBody>
          <a:bodyPr wrap="square">
            <a:spAutoFit/>
          </a:bodyPr>
          <a:lstStyle/>
          <a:p>
            <a:r>
              <a:rPr lang="en-US" dirty="0">
                <a:latin typeface="Lato Light" panose="020F0502020204030203"/>
                <a:hlinkClick r:id="rId4"/>
              </a:rPr>
              <a:t>www.Helpmegrownational.org</a:t>
            </a:r>
            <a:endParaRPr lang="en-US" dirty="0">
              <a:latin typeface="Lato Light" panose="020F0502020204030203"/>
            </a:endParaRPr>
          </a:p>
          <a:p>
            <a:endParaRPr lang="en-US" dirty="0">
              <a:latin typeface="Lato Light" panose="020F0502020204030203"/>
            </a:endParaRPr>
          </a:p>
        </p:txBody>
      </p:sp>
      <p:sp>
        <p:nvSpPr>
          <p:cNvPr id="8" name="Content Placeholder 1">
            <a:extLst>
              <a:ext uri="{FF2B5EF4-FFF2-40B4-BE49-F238E27FC236}">
                <a16:creationId xmlns:a16="http://schemas.microsoft.com/office/drawing/2014/main" id="{F529D0B2-1076-498F-901C-E1801116D755}"/>
              </a:ext>
            </a:extLst>
          </p:cNvPr>
          <p:cNvSpPr txBox="1">
            <a:spLocks/>
          </p:cNvSpPr>
          <p:nvPr/>
        </p:nvSpPr>
        <p:spPr>
          <a:xfrm>
            <a:off x="571500" y="1610206"/>
            <a:ext cx="11620500" cy="427871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solidFill>
                  <a:schemeClr val="bg2">
                    <a:lumMod val="50000"/>
                  </a:schemeClr>
                </a:solidFill>
              </a:rPr>
              <a:t>(Lincoln/Lancaster Pilot)</a:t>
            </a:r>
          </a:p>
          <a:p>
            <a:pPr marL="0" indent="0">
              <a:buFont typeface="Arial" panose="020B0604020202020204" pitchFamily="34" charset="0"/>
              <a:buNone/>
            </a:pPr>
            <a:endParaRPr lang="en-US" sz="800" dirty="0"/>
          </a:p>
          <a:p>
            <a:r>
              <a:rPr lang="en-US" b="1" dirty="0"/>
              <a:t>Data Collection/Analysis:</a:t>
            </a:r>
          </a:p>
          <a:p>
            <a:pPr lvl="1"/>
            <a:r>
              <a:rPr lang="en-US" dirty="0"/>
              <a:t>UNL </a:t>
            </a:r>
          </a:p>
          <a:p>
            <a:r>
              <a:rPr lang="en-US" b="1" dirty="0"/>
              <a:t>Provider Outreach:</a:t>
            </a:r>
          </a:p>
          <a:p>
            <a:pPr lvl="1"/>
            <a:r>
              <a:rPr lang="en-US" dirty="0"/>
              <a:t>Team led by Dr. Erica Petersen</a:t>
            </a:r>
          </a:p>
          <a:p>
            <a:r>
              <a:rPr lang="en-US" b="1" dirty="0"/>
              <a:t>Family &amp; Community Outreach</a:t>
            </a:r>
          </a:p>
          <a:p>
            <a:pPr lvl="1"/>
            <a:r>
              <a:rPr lang="en-US" dirty="0"/>
              <a:t>Lincoln Littles – Support for Families</a:t>
            </a:r>
          </a:p>
          <a:p>
            <a:r>
              <a:rPr lang="en-US" b="1" dirty="0"/>
              <a:t>Centralized Access Point (CAP)</a:t>
            </a:r>
          </a:p>
          <a:p>
            <a:pPr lvl="1"/>
            <a:r>
              <a:rPr lang="en-US" dirty="0"/>
              <a:t>United Way 211, UNMC Munroe-Meyer Institute, UNL’s Answers for Families</a:t>
            </a:r>
          </a:p>
          <a:p>
            <a:pPr lvl="1"/>
            <a:endParaRPr lang="en-US" dirty="0"/>
          </a:p>
          <a:p>
            <a:endParaRPr lang="en-US" b="1" dirty="0"/>
          </a:p>
        </p:txBody>
      </p:sp>
    </p:spTree>
    <p:extLst>
      <p:ext uri="{BB962C8B-B14F-4D97-AF65-F5344CB8AC3E}">
        <p14:creationId xmlns:p14="http://schemas.microsoft.com/office/powerpoint/2010/main" val="1077442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23352A0-8EBF-4C51-9F07-9EBDADE0E683}"/>
              </a:ext>
            </a:extLst>
          </p:cNvPr>
          <p:cNvSpPr>
            <a:spLocks noGrp="1"/>
          </p:cNvSpPr>
          <p:nvPr>
            <p:ph idx="1"/>
          </p:nvPr>
        </p:nvSpPr>
        <p:spPr>
          <a:xfrm>
            <a:off x="395286" y="1928813"/>
            <a:ext cx="11391902" cy="4272379"/>
          </a:xfrm>
        </p:spPr>
        <p:txBody>
          <a:bodyPr>
            <a:noAutofit/>
          </a:bodyPr>
          <a:lstStyle/>
          <a:p>
            <a:pPr marL="0" indent="0">
              <a:buNone/>
            </a:pPr>
            <a:r>
              <a:rPr lang="en-US" sz="3200" b="1" dirty="0"/>
              <a:t>Help Me Grow offers you and your families:</a:t>
            </a:r>
          </a:p>
          <a:p>
            <a:r>
              <a:rPr lang="en-US" sz="3200" dirty="0"/>
              <a:t>A comprehensive and current list of community resources </a:t>
            </a:r>
          </a:p>
          <a:p>
            <a:r>
              <a:rPr lang="en-US" sz="3200" dirty="0"/>
              <a:t>An easy way to connect families to programs and resources they need</a:t>
            </a:r>
          </a:p>
          <a:p>
            <a:r>
              <a:rPr lang="en-US" sz="3200" dirty="0"/>
              <a:t>More targeted supports and resources for children at-risk</a:t>
            </a:r>
          </a:p>
          <a:p>
            <a:r>
              <a:rPr lang="en-US" sz="3200" dirty="0"/>
              <a:t>Coordinated approach to child development resources</a:t>
            </a:r>
          </a:p>
        </p:txBody>
      </p:sp>
      <p:sp>
        <p:nvSpPr>
          <p:cNvPr id="3" name="Title 2">
            <a:extLst>
              <a:ext uri="{FF2B5EF4-FFF2-40B4-BE49-F238E27FC236}">
                <a16:creationId xmlns:a16="http://schemas.microsoft.com/office/drawing/2014/main" id="{303EE447-54D1-4EA4-8863-83495C84BCD8}"/>
              </a:ext>
            </a:extLst>
          </p:cNvPr>
          <p:cNvSpPr>
            <a:spLocks noGrp="1"/>
          </p:cNvSpPr>
          <p:nvPr>
            <p:ph type="title"/>
          </p:nvPr>
        </p:nvSpPr>
        <p:spPr>
          <a:xfrm>
            <a:off x="838200" y="502285"/>
            <a:ext cx="10515600" cy="1325563"/>
          </a:xfrm>
        </p:spPr>
        <p:txBody>
          <a:bodyPr/>
          <a:lstStyle/>
          <a:p>
            <a:pPr algn="ctr"/>
            <a:r>
              <a:rPr lang="en-US" dirty="0"/>
              <a:t>Value Help Me Grow Brings to </a:t>
            </a:r>
            <a:br>
              <a:rPr lang="en-US" dirty="0"/>
            </a:br>
            <a:r>
              <a:rPr lang="en-US" dirty="0"/>
              <a:t>Child Care Providers</a:t>
            </a:r>
          </a:p>
        </p:txBody>
      </p:sp>
    </p:spTree>
    <p:extLst>
      <p:ext uri="{BB962C8B-B14F-4D97-AF65-F5344CB8AC3E}">
        <p14:creationId xmlns:p14="http://schemas.microsoft.com/office/powerpoint/2010/main" val="662552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a:extLst>
              <a:ext uri="{FF2B5EF4-FFF2-40B4-BE49-F238E27FC236}">
                <a16:creationId xmlns:a16="http://schemas.microsoft.com/office/drawing/2014/main" id="{11D650DB-0790-48E2-9FF4-6849A8DEFB1D}"/>
              </a:ext>
            </a:extLst>
          </p:cNvPr>
          <p:cNvGrpSpPr>
            <a:grpSpLocks/>
          </p:cNvGrpSpPr>
          <p:nvPr/>
        </p:nvGrpSpPr>
        <p:grpSpPr bwMode="auto">
          <a:xfrm>
            <a:off x="2000092" y="5072062"/>
            <a:ext cx="7422775" cy="947738"/>
            <a:chOff x="330" y="3547"/>
            <a:chExt cx="4090" cy="597"/>
          </a:xfrm>
        </p:grpSpPr>
        <p:sp>
          <p:nvSpPr>
            <p:cNvPr id="3" name="Text Box 12">
              <a:extLst>
                <a:ext uri="{FF2B5EF4-FFF2-40B4-BE49-F238E27FC236}">
                  <a16:creationId xmlns:a16="http://schemas.microsoft.com/office/drawing/2014/main" id="{20CD04F1-B02C-4FE6-B656-109318F72AB1}"/>
                </a:ext>
              </a:extLst>
            </p:cNvPr>
            <p:cNvSpPr txBox="1">
              <a:spLocks noChangeArrowheads="1"/>
            </p:cNvSpPr>
            <p:nvPr/>
          </p:nvSpPr>
          <p:spPr bwMode="auto">
            <a:xfrm>
              <a:off x="330" y="3600"/>
              <a:ext cx="300" cy="155"/>
            </a:xfrm>
            <a:prstGeom prst="rect">
              <a:avLst/>
            </a:prstGeom>
            <a:noFill/>
            <a:ln w="9525">
              <a:noFill/>
              <a:miter lim="800000"/>
              <a:headEnd/>
              <a:tailEnd/>
            </a:ln>
          </p:spPr>
          <p:txBody>
            <a:bodyPr wrap="none">
              <a:spAutoFit/>
            </a:bodyPr>
            <a:lstStyle/>
            <a:p>
              <a:pPr marL="0" marR="0" lvl="0" indent="0" algn="l" defTabSz="121857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24A1A8"/>
                  </a:solidFill>
                  <a:effectLst/>
                  <a:uLnTx/>
                  <a:uFillTx/>
                  <a:latin typeface="Arial Narrow" pitchFamily="34" charset="0"/>
                  <a:ea typeface="+mn-ea"/>
                  <a:cs typeface="+mn-cs"/>
                </a:rPr>
                <a:t>    Birth</a:t>
              </a:r>
            </a:p>
          </p:txBody>
        </p:sp>
        <p:sp>
          <p:nvSpPr>
            <p:cNvPr id="4" name="Text Box 13">
              <a:extLst>
                <a:ext uri="{FF2B5EF4-FFF2-40B4-BE49-F238E27FC236}">
                  <a16:creationId xmlns:a16="http://schemas.microsoft.com/office/drawing/2014/main" id="{877CE23F-0647-4A58-8918-98BFA9891201}"/>
                </a:ext>
              </a:extLst>
            </p:cNvPr>
            <p:cNvSpPr txBox="1">
              <a:spLocks noChangeArrowheads="1"/>
            </p:cNvSpPr>
            <p:nvPr/>
          </p:nvSpPr>
          <p:spPr bwMode="auto">
            <a:xfrm>
              <a:off x="672" y="3968"/>
              <a:ext cx="497" cy="165"/>
            </a:xfrm>
            <a:prstGeom prst="rect">
              <a:avLst/>
            </a:prstGeom>
            <a:noFill/>
            <a:ln w="9525">
              <a:noFill/>
              <a:miter lim="800000"/>
              <a:headEnd/>
              <a:tailEnd/>
            </a:ln>
          </p:spPr>
          <p:txBody>
            <a:bodyPr wrap="none">
              <a:spAutoFit/>
            </a:bodyPr>
            <a:lstStyle/>
            <a:p>
              <a:pPr marL="0" marR="0" lvl="0" indent="0" algn="l" defTabSz="121857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24A1A8"/>
                  </a:solidFill>
                  <a:effectLst/>
                  <a:uLnTx/>
                  <a:uFillTx/>
                  <a:latin typeface="Arial Narrow" pitchFamily="34" charset="0"/>
                  <a:ea typeface="+mn-ea"/>
                  <a:cs typeface="+mn-cs"/>
                </a:rPr>
                <a:t>Early Infancy</a:t>
              </a:r>
            </a:p>
          </p:txBody>
        </p:sp>
        <p:sp>
          <p:nvSpPr>
            <p:cNvPr id="5" name="Text Box 14">
              <a:extLst>
                <a:ext uri="{FF2B5EF4-FFF2-40B4-BE49-F238E27FC236}">
                  <a16:creationId xmlns:a16="http://schemas.microsoft.com/office/drawing/2014/main" id="{AD3BDF59-2BE6-40E0-9F55-F36A7C0BA6DB}"/>
                </a:ext>
              </a:extLst>
            </p:cNvPr>
            <p:cNvSpPr txBox="1">
              <a:spLocks noChangeArrowheads="1"/>
            </p:cNvSpPr>
            <p:nvPr/>
          </p:nvSpPr>
          <p:spPr bwMode="auto">
            <a:xfrm>
              <a:off x="1169" y="3552"/>
              <a:ext cx="473" cy="165"/>
            </a:xfrm>
            <a:prstGeom prst="rect">
              <a:avLst/>
            </a:prstGeom>
            <a:noFill/>
            <a:ln w="9525">
              <a:noFill/>
              <a:miter lim="800000"/>
              <a:headEnd/>
              <a:tailEnd/>
            </a:ln>
          </p:spPr>
          <p:txBody>
            <a:bodyPr wrap="none">
              <a:spAutoFit/>
            </a:bodyPr>
            <a:lstStyle/>
            <a:p>
              <a:pPr marL="0" marR="0" lvl="0" indent="0" algn="l" defTabSz="121857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24A1A8"/>
                  </a:solidFill>
                  <a:effectLst/>
                  <a:uLnTx/>
                  <a:uFillTx/>
                  <a:latin typeface="Arial Narrow" pitchFamily="34" charset="0"/>
                  <a:ea typeface="+mn-ea"/>
                  <a:cs typeface="+mn-cs"/>
                </a:rPr>
                <a:t>Late Infancy</a:t>
              </a:r>
            </a:p>
          </p:txBody>
        </p:sp>
        <p:sp>
          <p:nvSpPr>
            <p:cNvPr id="6" name="Text Box 15">
              <a:extLst>
                <a:ext uri="{FF2B5EF4-FFF2-40B4-BE49-F238E27FC236}">
                  <a16:creationId xmlns:a16="http://schemas.microsoft.com/office/drawing/2014/main" id="{48D41425-B751-401C-A1B0-CB7FE77F2555}"/>
                </a:ext>
              </a:extLst>
            </p:cNvPr>
            <p:cNvSpPr txBox="1">
              <a:spLocks noChangeArrowheads="1"/>
            </p:cNvSpPr>
            <p:nvPr/>
          </p:nvSpPr>
          <p:spPr bwMode="auto">
            <a:xfrm>
              <a:off x="1809" y="3979"/>
              <a:ext cx="508" cy="165"/>
            </a:xfrm>
            <a:prstGeom prst="rect">
              <a:avLst/>
            </a:prstGeom>
            <a:noFill/>
            <a:ln w="9525">
              <a:noFill/>
              <a:miter lim="800000"/>
              <a:headEnd/>
              <a:tailEnd/>
            </a:ln>
          </p:spPr>
          <p:txBody>
            <a:bodyPr wrap="none">
              <a:spAutoFit/>
            </a:bodyPr>
            <a:lstStyle/>
            <a:p>
              <a:pPr marL="0" marR="0" lvl="0" indent="0" algn="l" defTabSz="121857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24A1A8"/>
                  </a:solidFill>
                  <a:effectLst/>
                  <a:uLnTx/>
                  <a:uFillTx/>
                  <a:latin typeface="Arial Narrow" pitchFamily="34" charset="0"/>
                  <a:ea typeface="+mn-ea"/>
                  <a:cs typeface="+mn-cs"/>
                </a:rPr>
                <a:t>Early Toddler</a:t>
              </a:r>
            </a:p>
          </p:txBody>
        </p:sp>
        <p:sp>
          <p:nvSpPr>
            <p:cNvPr id="7" name="Text Box 16">
              <a:extLst>
                <a:ext uri="{FF2B5EF4-FFF2-40B4-BE49-F238E27FC236}">
                  <a16:creationId xmlns:a16="http://schemas.microsoft.com/office/drawing/2014/main" id="{A1EF66C3-FCDF-441D-8D6A-453C1EA9E94F}"/>
                </a:ext>
              </a:extLst>
            </p:cNvPr>
            <p:cNvSpPr txBox="1">
              <a:spLocks noChangeArrowheads="1"/>
            </p:cNvSpPr>
            <p:nvPr/>
          </p:nvSpPr>
          <p:spPr bwMode="auto">
            <a:xfrm>
              <a:off x="2653" y="3547"/>
              <a:ext cx="483" cy="165"/>
            </a:xfrm>
            <a:prstGeom prst="rect">
              <a:avLst/>
            </a:prstGeom>
            <a:noFill/>
            <a:ln w="9525">
              <a:noFill/>
              <a:miter lim="800000"/>
              <a:headEnd/>
              <a:tailEnd/>
            </a:ln>
          </p:spPr>
          <p:txBody>
            <a:bodyPr wrap="none">
              <a:spAutoFit/>
            </a:bodyPr>
            <a:lstStyle/>
            <a:p>
              <a:pPr marL="0" marR="0" lvl="0" indent="0" algn="l" defTabSz="121857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24A1A8"/>
                  </a:solidFill>
                  <a:effectLst/>
                  <a:uLnTx/>
                  <a:uFillTx/>
                  <a:latin typeface="Arial Narrow" pitchFamily="34" charset="0"/>
                  <a:ea typeface="+mn-ea"/>
                  <a:cs typeface="+mn-cs"/>
                </a:rPr>
                <a:t>Late Toddler</a:t>
              </a:r>
            </a:p>
          </p:txBody>
        </p:sp>
        <p:sp>
          <p:nvSpPr>
            <p:cNvPr id="8" name="Text Box 17">
              <a:extLst>
                <a:ext uri="{FF2B5EF4-FFF2-40B4-BE49-F238E27FC236}">
                  <a16:creationId xmlns:a16="http://schemas.microsoft.com/office/drawing/2014/main" id="{840E9DF6-DD0E-4391-A965-0719C9997D9D}"/>
                </a:ext>
              </a:extLst>
            </p:cNvPr>
            <p:cNvSpPr txBox="1">
              <a:spLocks noChangeArrowheads="1"/>
            </p:cNvSpPr>
            <p:nvPr/>
          </p:nvSpPr>
          <p:spPr bwMode="auto">
            <a:xfrm>
              <a:off x="3790" y="3968"/>
              <a:ext cx="582" cy="165"/>
            </a:xfrm>
            <a:prstGeom prst="rect">
              <a:avLst/>
            </a:prstGeom>
            <a:noFill/>
            <a:ln w="9525">
              <a:noFill/>
              <a:miter lim="800000"/>
              <a:headEnd/>
              <a:tailEnd/>
            </a:ln>
          </p:spPr>
          <p:txBody>
            <a:bodyPr wrap="none">
              <a:spAutoFit/>
            </a:bodyPr>
            <a:lstStyle/>
            <a:p>
              <a:pPr marL="0" marR="0" lvl="0" indent="0" algn="l" defTabSz="121857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24A1A8"/>
                  </a:solidFill>
                  <a:effectLst/>
                  <a:uLnTx/>
                  <a:uFillTx/>
                  <a:latin typeface="Arial Narrow" pitchFamily="34" charset="0"/>
                  <a:ea typeface="+mn-ea"/>
                  <a:cs typeface="+mn-cs"/>
                </a:rPr>
                <a:t>Early Preschool</a:t>
              </a:r>
            </a:p>
          </p:txBody>
        </p:sp>
        <p:sp>
          <p:nvSpPr>
            <p:cNvPr id="9" name="Text Box 18">
              <a:extLst>
                <a:ext uri="{FF2B5EF4-FFF2-40B4-BE49-F238E27FC236}">
                  <a16:creationId xmlns:a16="http://schemas.microsoft.com/office/drawing/2014/main" id="{D7AD1DFF-D701-4146-A75A-D2F9858E804E}"/>
                </a:ext>
              </a:extLst>
            </p:cNvPr>
            <p:cNvSpPr txBox="1">
              <a:spLocks noChangeArrowheads="1"/>
            </p:cNvSpPr>
            <p:nvPr/>
          </p:nvSpPr>
          <p:spPr bwMode="auto">
            <a:xfrm>
              <a:off x="3862" y="3574"/>
              <a:ext cx="558" cy="165"/>
            </a:xfrm>
            <a:prstGeom prst="rect">
              <a:avLst/>
            </a:prstGeom>
            <a:noFill/>
            <a:ln w="9525">
              <a:noFill/>
              <a:miter lim="800000"/>
              <a:headEnd/>
              <a:tailEnd/>
            </a:ln>
          </p:spPr>
          <p:txBody>
            <a:bodyPr wrap="none">
              <a:spAutoFit/>
            </a:bodyPr>
            <a:lstStyle/>
            <a:p>
              <a:pPr marL="0" marR="0" lvl="0" indent="0" algn="l" defTabSz="121857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24A1A8"/>
                  </a:solidFill>
                  <a:effectLst/>
                  <a:uLnTx/>
                  <a:uFillTx/>
                  <a:latin typeface="Arial Narrow" pitchFamily="34" charset="0"/>
                  <a:ea typeface="+mn-ea"/>
                  <a:cs typeface="+mn-cs"/>
                </a:rPr>
                <a:t>Late Preschool</a:t>
              </a:r>
            </a:p>
          </p:txBody>
        </p:sp>
      </p:grpSp>
      <p:sp useBgFill="1">
        <p:nvSpPr>
          <p:cNvPr id="10" name="Text Box 31">
            <a:extLst>
              <a:ext uri="{FF2B5EF4-FFF2-40B4-BE49-F238E27FC236}">
                <a16:creationId xmlns:a16="http://schemas.microsoft.com/office/drawing/2014/main" id="{9477CF24-90A1-4743-89B5-0129D7C053BC}"/>
              </a:ext>
            </a:extLst>
          </p:cNvPr>
          <p:cNvSpPr txBox="1">
            <a:spLocks noChangeArrowheads="1"/>
          </p:cNvSpPr>
          <p:nvPr/>
        </p:nvSpPr>
        <p:spPr bwMode="auto">
          <a:xfrm>
            <a:off x="1584907" y="5468948"/>
            <a:ext cx="7821627" cy="307777"/>
          </a:xfrm>
          <a:prstGeom prst="rect">
            <a:avLst/>
          </a:prstGeom>
          <a:ln w="12700">
            <a:solidFill>
              <a:schemeClr val="tx1"/>
            </a:solidFill>
            <a:miter lim="800000"/>
            <a:headEnd/>
            <a:tailEnd/>
          </a:ln>
        </p:spPr>
        <p:txBody>
          <a:bodyPr wrap="square">
            <a:spAutoFit/>
          </a:bodyPr>
          <a:lstStyle/>
          <a:p>
            <a:pPr marL="0" marR="0" lvl="0" indent="0" algn="l" defTabSz="121857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696464"/>
                </a:solidFill>
                <a:effectLst/>
                <a:uLnTx/>
                <a:uFillTx/>
                <a:latin typeface="Arial Narrow" pitchFamily="34" charset="0"/>
                <a:ea typeface="+mn-ea"/>
                <a:cs typeface="+mn-cs"/>
              </a:rPr>
              <a:t>Prenatal        6 mo	        12 mo              18 mo             24 mo                       3 </a:t>
            </a:r>
            <a:r>
              <a:rPr kumimoji="0" lang="en-US" sz="1400" b="1" i="0" u="none" strike="noStrike" kern="1200" cap="none" spc="0" normalizeH="0" baseline="0" noProof="0" dirty="0" err="1">
                <a:ln>
                  <a:noFill/>
                </a:ln>
                <a:solidFill>
                  <a:srgbClr val="696464"/>
                </a:solidFill>
                <a:effectLst/>
                <a:uLnTx/>
                <a:uFillTx/>
                <a:latin typeface="Arial Narrow" pitchFamily="34" charset="0"/>
                <a:ea typeface="+mn-ea"/>
                <a:cs typeface="+mn-cs"/>
              </a:rPr>
              <a:t>yrs</a:t>
            </a:r>
            <a:r>
              <a:rPr kumimoji="0" lang="en-US" sz="1400" b="1" i="0" u="none" strike="noStrike" kern="1200" cap="none" spc="0" normalizeH="0" baseline="0" noProof="0" dirty="0">
                <a:ln>
                  <a:noFill/>
                </a:ln>
                <a:solidFill>
                  <a:srgbClr val="696464"/>
                </a:solidFill>
                <a:effectLst/>
                <a:uLnTx/>
                <a:uFillTx/>
                <a:latin typeface="Arial Narrow" pitchFamily="34" charset="0"/>
                <a:ea typeface="+mn-ea"/>
                <a:cs typeface="+mn-cs"/>
              </a:rPr>
              <a:t>                    5 yrs   </a:t>
            </a:r>
          </a:p>
        </p:txBody>
      </p:sp>
      <p:sp>
        <p:nvSpPr>
          <p:cNvPr id="11" name="Line 33">
            <a:extLst>
              <a:ext uri="{FF2B5EF4-FFF2-40B4-BE49-F238E27FC236}">
                <a16:creationId xmlns:a16="http://schemas.microsoft.com/office/drawing/2014/main" id="{25A94D1D-B219-44D0-BA16-B6757138ED61}"/>
              </a:ext>
            </a:extLst>
          </p:cNvPr>
          <p:cNvSpPr>
            <a:spLocks noChangeShapeType="1"/>
          </p:cNvSpPr>
          <p:nvPr/>
        </p:nvSpPr>
        <p:spPr bwMode="auto">
          <a:xfrm flipV="1">
            <a:off x="1509256" y="865948"/>
            <a:ext cx="69917" cy="5114925"/>
          </a:xfrm>
          <a:prstGeom prst="line">
            <a:avLst/>
          </a:prstGeom>
          <a:noFill/>
          <a:ln w="38100">
            <a:solidFill>
              <a:schemeClr val="tx2"/>
            </a:solidFill>
            <a:round/>
            <a:headEnd/>
            <a:tailEnd/>
          </a:ln>
        </p:spPr>
        <p:txBody>
          <a:bodyPr wrap="none" anchor="ctr"/>
          <a:lstStyle/>
          <a:p>
            <a:pPr marL="0" marR="0" lvl="0" indent="0" algn="l" defTabSz="12185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Perpetua"/>
              <a:ea typeface="+mn-ea"/>
              <a:cs typeface="+mn-cs"/>
            </a:endParaRPr>
          </a:p>
        </p:txBody>
      </p:sp>
      <p:sp>
        <p:nvSpPr>
          <p:cNvPr id="12" name="Text Box 34">
            <a:extLst>
              <a:ext uri="{FF2B5EF4-FFF2-40B4-BE49-F238E27FC236}">
                <a16:creationId xmlns:a16="http://schemas.microsoft.com/office/drawing/2014/main" id="{9222227E-3FDF-4F47-87B6-93363A711E58}"/>
              </a:ext>
            </a:extLst>
          </p:cNvPr>
          <p:cNvSpPr txBox="1">
            <a:spLocks noChangeArrowheads="1"/>
          </p:cNvSpPr>
          <p:nvPr/>
        </p:nvSpPr>
        <p:spPr bwMode="auto">
          <a:xfrm rot="5400000" flipV="1">
            <a:off x="-70860" y="2593951"/>
            <a:ext cx="2574925" cy="400110"/>
          </a:xfrm>
          <a:prstGeom prst="rect">
            <a:avLst/>
          </a:prstGeom>
          <a:noFill/>
          <a:ln w="9525">
            <a:noFill/>
            <a:miter lim="800000"/>
            <a:headEnd/>
            <a:tailEnd/>
          </a:ln>
        </p:spPr>
        <p:txBody>
          <a:bodyPr>
            <a:spAutoFit/>
          </a:bodyPr>
          <a:lstStyle/>
          <a:p>
            <a:pPr marL="0" marR="0" lvl="0" indent="0" algn="l" defTabSz="121857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696464"/>
                </a:solidFill>
                <a:effectLst/>
                <a:uLnTx/>
                <a:uFillTx/>
                <a:latin typeface="Gill Sans MT" panose="020B0502020104020203" pitchFamily="34" charset="0"/>
                <a:ea typeface="+mn-ea"/>
                <a:cs typeface="+mn-cs"/>
              </a:rPr>
              <a:t>“Ready to Learn”</a:t>
            </a:r>
            <a:endParaRPr kumimoji="0" lang="en-US" sz="2400" b="0" i="1" u="none" strike="noStrike" kern="1200" cap="none" spc="0" normalizeH="0" baseline="0" noProof="0" dirty="0">
              <a:ln>
                <a:noFill/>
              </a:ln>
              <a:solidFill>
                <a:srgbClr val="696464"/>
              </a:solidFill>
              <a:effectLst/>
              <a:uLnTx/>
              <a:uFillTx/>
              <a:latin typeface="Gill Sans MT" panose="020B0502020104020203" pitchFamily="34" charset="0"/>
              <a:ea typeface="+mn-ea"/>
              <a:cs typeface="+mn-cs"/>
            </a:endParaRPr>
          </a:p>
        </p:txBody>
      </p:sp>
      <p:sp>
        <p:nvSpPr>
          <p:cNvPr id="13" name="Text Box 35">
            <a:extLst>
              <a:ext uri="{FF2B5EF4-FFF2-40B4-BE49-F238E27FC236}">
                <a16:creationId xmlns:a16="http://schemas.microsoft.com/office/drawing/2014/main" id="{E5CAF9E5-9049-438F-9C7E-59377B49662A}"/>
              </a:ext>
            </a:extLst>
          </p:cNvPr>
          <p:cNvSpPr txBox="1">
            <a:spLocks noChangeArrowheads="1"/>
          </p:cNvSpPr>
          <p:nvPr/>
        </p:nvSpPr>
        <p:spPr bwMode="auto">
          <a:xfrm>
            <a:off x="2637016" y="97092"/>
            <a:ext cx="7735263" cy="584775"/>
          </a:xfrm>
          <a:prstGeom prst="rect">
            <a:avLst/>
          </a:prstGeom>
          <a:noFill/>
          <a:ln w="9525">
            <a:noFill/>
            <a:miter lim="800000"/>
            <a:headEnd/>
            <a:tailEnd/>
          </a:ln>
        </p:spPr>
        <p:txBody>
          <a:bodyPr wrap="square">
            <a:spAutoFit/>
          </a:bodyPr>
          <a:lstStyle/>
          <a:p>
            <a:pPr marL="0" marR="0" lvl="0" indent="0" algn="ctr" defTabSz="121857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D86036"/>
                </a:solidFill>
                <a:effectLst/>
                <a:uLnTx/>
                <a:uFillTx/>
                <a:latin typeface="Lato Semibold"/>
              </a:rPr>
              <a:t>DEVELOPMENTAL  TRAJECTORIES</a:t>
            </a:r>
          </a:p>
        </p:txBody>
      </p:sp>
      <p:sp>
        <p:nvSpPr>
          <p:cNvPr id="14" name="Text Box 48">
            <a:extLst>
              <a:ext uri="{FF2B5EF4-FFF2-40B4-BE49-F238E27FC236}">
                <a16:creationId xmlns:a16="http://schemas.microsoft.com/office/drawing/2014/main" id="{FA6018B6-FED7-470B-A1FF-E3F5D923FBDD}"/>
              </a:ext>
            </a:extLst>
          </p:cNvPr>
          <p:cNvSpPr txBox="1">
            <a:spLocks noChangeArrowheads="1"/>
          </p:cNvSpPr>
          <p:nvPr/>
        </p:nvSpPr>
        <p:spPr bwMode="auto">
          <a:xfrm>
            <a:off x="8260534" y="2884854"/>
            <a:ext cx="2672589" cy="276999"/>
          </a:xfrm>
          <a:prstGeom prst="rect">
            <a:avLst/>
          </a:prstGeom>
          <a:noFill/>
          <a:ln w="9525">
            <a:noFill/>
            <a:miter lim="800000"/>
            <a:headEnd/>
            <a:tailEnd/>
          </a:ln>
        </p:spPr>
        <p:txBody>
          <a:bodyPr wrap="square">
            <a:spAutoFit/>
          </a:bodyPr>
          <a:lstStyle/>
          <a:p>
            <a:pPr marL="0" marR="0" lvl="0" indent="0" algn="l" defTabSz="1218570" rtl="0" eaLnBrk="0" fontAlgn="base" latinLnBrk="0" hangingPunct="0">
              <a:lnSpc>
                <a:spcPct val="100000"/>
              </a:lnSpc>
              <a:spcBef>
                <a:spcPct val="0"/>
              </a:spcBef>
              <a:spcAft>
                <a:spcPct val="0"/>
              </a:spcAft>
              <a:buClrTx/>
              <a:buSzTx/>
              <a:buFontTx/>
              <a:buNone/>
              <a:tabLst>
                <a:tab pos="238125" algn="l"/>
              </a:tabLst>
              <a:defRPr/>
            </a:pPr>
            <a:r>
              <a:rPr kumimoji="0" lang="en-US" sz="1200" b="1" i="0" u="none" strike="noStrike" kern="1200" cap="none" spc="0" normalizeH="0" baseline="0" noProof="0" dirty="0">
                <a:ln>
                  <a:noFill/>
                </a:ln>
                <a:solidFill>
                  <a:srgbClr val="696464"/>
                </a:solidFill>
                <a:effectLst/>
                <a:uLnTx/>
                <a:uFillTx/>
                <a:latin typeface="Arial Narrow" pitchFamily="34" charset="0"/>
                <a:ea typeface="+mn-ea"/>
                <a:cs typeface="+mn-cs"/>
              </a:rPr>
              <a:t>“At Risk” Trajectory – </a:t>
            </a:r>
            <a:r>
              <a:rPr kumimoji="0" lang="en-US" sz="1200" b="1" i="0" u="none" strike="noStrike" kern="1200" cap="none" spc="0" normalizeH="0" baseline="0" noProof="0" dirty="0">
                <a:ln>
                  <a:noFill/>
                </a:ln>
                <a:solidFill>
                  <a:srgbClr val="696464"/>
                </a:solidFill>
                <a:effectLst/>
                <a:highlight>
                  <a:srgbClr val="FFFF00"/>
                </a:highlight>
                <a:uLnTx/>
                <a:uFillTx/>
                <a:latin typeface="Arial Narrow" pitchFamily="34" charset="0"/>
                <a:ea typeface="+mn-ea"/>
                <a:cs typeface="+mn-cs"/>
              </a:rPr>
              <a:t>30-40% of Children</a:t>
            </a:r>
          </a:p>
        </p:txBody>
      </p:sp>
      <p:sp>
        <p:nvSpPr>
          <p:cNvPr id="15" name="Arc 37">
            <a:extLst>
              <a:ext uri="{FF2B5EF4-FFF2-40B4-BE49-F238E27FC236}">
                <a16:creationId xmlns:a16="http://schemas.microsoft.com/office/drawing/2014/main" id="{0BB3417C-ECBD-4A82-8E8A-024781C8DD7F}"/>
              </a:ext>
            </a:extLst>
          </p:cNvPr>
          <p:cNvSpPr>
            <a:spLocks/>
          </p:cNvSpPr>
          <p:nvPr/>
        </p:nvSpPr>
        <p:spPr bwMode="auto">
          <a:xfrm flipH="1">
            <a:off x="1745681" y="3254210"/>
            <a:ext cx="7256463" cy="2286000"/>
          </a:xfrm>
          <a:custGeom>
            <a:avLst/>
            <a:gdLst>
              <a:gd name="T0" fmla="*/ 2147483647 w 21600"/>
              <a:gd name="T1" fmla="*/ 0 h 21599"/>
              <a:gd name="T2" fmla="*/ 2147483647 w 21600"/>
              <a:gd name="T3" fmla="*/ 2147483647 h 21599"/>
              <a:gd name="T4" fmla="*/ 0 w 21600"/>
              <a:gd name="T5" fmla="*/ 2147483647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189" y="-1"/>
                </a:moveTo>
                <a:cubicBezTo>
                  <a:pt x="12044" y="103"/>
                  <a:pt x="21600" y="9743"/>
                  <a:pt x="21600" y="21599"/>
                </a:cubicBezTo>
              </a:path>
              <a:path w="21600" h="21599" stroke="0" extrusionOk="0">
                <a:moveTo>
                  <a:pt x="189" y="-1"/>
                </a:moveTo>
                <a:cubicBezTo>
                  <a:pt x="12044" y="103"/>
                  <a:pt x="21600" y="9743"/>
                  <a:pt x="21600" y="21599"/>
                </a:cubicBezTo>
                <a:lnTo>
                  <a:pt x="0" y="21599"/>
                </a:lnTo>
                <a:close/>
              </a:path>
            </a:pathLst>
          </a:custGeom>
          <a:noFill/>
          <a:ln w="38100">
            <a:solidFill>
              <a:srgbClr val="FF9933"/>
            </a:solidFill>
            <a:round/>
            <a:headEnd/>
            <a:tailEnd/>
          </a:ln>
        </p:spPr>
        <p:txBody>
          <a:bodyPr wrap="none" anchor="ctr"/>
          <a:lstStyle/>
          <a:p>
            <a:pPr marL="0" marR="0" lvl="0" indent="0" algn="l" defTabSz="12185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Perpetua"/>
              <a:ea typeface="+mn-ea"/>
              <a:cs typeface="+mn-cs"/>
            </a:endParaRPr>
          </a:p>
        </p:txBody>
      </p:sp>
      <p:sp>
        <p:nvSpPr>
          <p:cNvPr id="16" name="Text Box 48">
            <a:extLst>
              <a:ext uri="{FF2B5EF4-FFF2-40B4-BE49-F238E27FC236}">
                <a16:creationId xmlns:a16="http://schemas.microsoft.com/office/drawing/2014/main" id="{C540567E-873A-4085-9E83-CF2C12254DD5}"/>
              </a:ext>
            </a:extLst>
          </p:cNvPr>
          <p:cNvSpPr txBox="1">
            <a:spLocks noChangeArrowheads="1"/>
          </p:cNvSpPr>
          <p:nvPr/>
        </p:nvSpPr>
        <p:spPr bwMode="auto">
          <a:xfrm>
            <a:off x="8217337" y="3393863"/>
            <a:ext cx="3661154" cy="276999"/>
          </a:xfrm>
          <a:prstGeom prst="rect">
            <a:avLst/>
          </a:prstGeom>
          <a:noFill/>
          <a:ln w="9525">
            <a:noFill/>
            <a:miter lim="800000"/>
            <a:headEnd/>
            <a:tailEnd/>
          </a:ln>
        </p:spPr>
        <p:txBody>
          <a:bodyPr wrap="square">
            <a:spAutoFit/>
          </a:bodyPr>
          <a:lstStyle/>
          <a:p>
            <a:pPr marL="0" marR="0" lvl="0" indent="0" algn="l" defTabSz="1218570" rtl="0" eaLnBrk="0" fontAlgn="base" latinLnBrk="0" hangingPunct="0">
              <a:lnSpc>
                <a:spcPct val="100000"/>
              </a:lnSpc>
              <a:spcBef>
                <a:spcPct val="0"/>
              </a:spcBef>
              <a:spcAft>
                <a:spcPct val="0"/>
              </a:spcAft>
              <a:buClrTx/>
              <a:buSzTx/>
              <a:buFontTx/>
              <a:buNone/>
              <a:tabLst>
                <a:tab pos="238125" algn="l"/>
              </a:tabLst>
              <a:defRPr/>
            </a:pPr>
            <a:r>
              <a:rPr kumimoji="0" lang="en-US" sz="1200" b="1" i="0" u="none" strike="noStrike" kern="1200" cap="none" spc="0" normalizeH="0" baseline="0" noProof="0" dirty="0">
                <a:ln>
                  <a:noFill/>
                </a:ln>
                <a:solidFill>
                  <a:srgbClr val="696464"/>
                </a:solidFill>
                <a:effectLst/>
                <a:uLnTx/>
                <a:uFillTx/>
                <a:latin typeface="Arial Narrow" pitchFamily="34" charset="0"/>
                <a:ea typeface="+mn-ea"/>
                <a:cs typeface="+mn-cs"/>
              </a:rPr>
              <a:t>“Delayed/Disordered ” Trajectory – </a:t>
            </a:r>
            <a:r>
              <a:rPr kumimoji="0" lang="en-US" sz="1200" b="1" i="0" u="none" strike="noStrike" kern="1200" cap="none" spc="0" normalizeH="0" baseline="0" noProof="0" dirty="0">
                <a:ln>
                  <a:noFill/>
                </a:ln>
                <a:solidFill>
                  <a:srgbClr val="696464"/>
                </a:solidFill>
                <a:effectLst/>
                <a:highlight>
                  <a:srgbClr val="FFFF00"/>
                </a:highlight>
                <a:uLnTx/>
                <a:uFillTx/>
                <a:latin typeface="Arial Narrow" pitchFamily="34" charset="0"/>
                <a:ea typeface="+mn-ea"/>
                <a:cs typeface="+mn-cs"/>
              </a:rPr>
              <a:t>7-12% of Children</a:t>
            </a:r>
          </a:p>
        </p:txBody>
      </p:sp>
      <p:sp>
        <p:nvSpPr>
          <p:cNvPr id="17" name="Text Box 48">
            <a:extLst>
              <a:ext uri="{FF2B5EF4-FFF2-40B4-BE49-F238E27FC236}">
                <a16:creationId xmlns:a16="http://schemas.microsoft.com/office/drawing/2014/main" id="{71B65DF6-975F-43D5-8524-5224CABDC50B}"/>
              </a:ext>
            </a:extLst>
          </p:cNvPr>
          <p:cNvSpPr txBox="1">
            <a:spLocks noChangeArrowheads="1"/>
          </p:cNvSpPr>
          <p:nvPr/>
        </p:nvSpPr>
        <p:spPr bwMode="auto">
          <a:xfrm>
            <a:off x="8493125" y="1565295"/>
            <a:ext cx="1447800" cy="276999"/>
          </a:xfrm>
          <a:prstGeom prst="rect">
            <a:avLst/>
          </a:prstGeom>
          <a:noFill/>
          <a:ln w="9525">
            <a:noFill/>
            <a:miter lim="800000"/>
            <a:headEnd/>
            <a:tailEnd/>
          </a:ln>
        </p:spPr>
        <p:txBody>
          <a:bodyPr>
            <a:spAutoFit/>
          </a:bodyPr>
          <a:lstStyle/>
          <a:p>
            <a:pPr marL="0" marR="0" lvl="0" indent="0" algn="l" defTabSz="1218570" rtl="0" eaLnBrk="0" fontAlgn="base" latinLnBrk="0" hangingPunct="0">
              <a:lnSpc>
                <a:spcPct val="100000"/>
              </a:lnSpc>
              <a:spcBef>
                <a:spcPct val="0"/>
              </a:spcBef>
              <a:spcAft>
                <a:spcPct val="0"/>
              </a:spcAft>
              <a:buClrTx/>
              <a:buSzTx/>
              <a:buFontTx/>
              <a:buNone/>
              <a:tabLst>
                <a:tab pos="238125" algn="l"/>
              </a:tabLst>
              <a:defRPr/>
            </a:pPr>
            <a:r>
              <a:rPr kumimoji="0" lang="en-US" sz="1200" b="1" i="0" u="none" strike="noStrike" kern="1200" cap="none" spc="0" normalizeH="0" baseline="0" noProof="0" dirty="0">
                <a:ln>
                  <a:noFill/>
                </a:ln>
                <a:solidFill>
                  <a:srgbClr val="696464"/>
                </a:solidFill>
                <a:effectLst/>
                <a:uLnTx/>
                <a:uFillTx/>
                <a:latin typeface="Arial Narrow" pitchFamily="34" charset="0"/>
                <a:ea typeface="+mn-ea"/>
                <a:cs typeface="+mn-cs"/>
              </a:rPr>
              <a:t>“Healthy” Trajectory</a:t>
            </a:r>
          </a:p>
        </p:txBody>
      </p:sp>
      <p:grpSp>
        <p:nvGrpSpPr>
          <p:cNvPr id="18" name="Group 49">
            <a:extLst>
              <a:ext uri="{FF2B5EF4-FFF2-40B4-BE49-F238E27FC236}">
                <a16:creationId xmlns:a16="http://schemas.microsoft.com/office/drawing/2014/main" id="{C90B9DF7-D446-4E72-BFEB-1220E30DE75D}"/>
              </a:ext>
            </a:extLst>
          </p:cNvPr>
          <p:cNvGrpSpPr>
            <a:grpSpLocks/>
          </p:cNvGrpSpPr>
          <p:nvPr/>
        </p:nvGrpSpPr>
        <p:grpSpPr bwMode="auto">
          <a:xfrm>
            <a:off x="1670532" y="1201734"/>
            <a:ext cx="7197725" cy="4343400"/>
            <a:chOff x="971549" y="1752600"/>
            <a:chExt cx="7198230" cy="4343400"/>
          </a:xfrm>
        </p:grpSpPr>
        <p:sp>
          <p:nvSpPr>
            <p:cNvPr id="19" name="Arc 6">
              <a:extLst>
                <a:ext uri="{FF2B5EF4-FFF2-40B4-BE49-F238E27FC236}">
                  <a16:creationId xmlns:a16="http://schemas.microsoft.com/office/drawing/2014/main" id="{74F1CE6A-D676-4E0F-B86B-282EAB0900AE}"/>
                </a:ext>
              </a:extLst>
            </p:cNvPr>
            <p:cNvSpPr>
              <a:spLocks/>
            </p:cNvSpPr>
            <p:nvPr/>
          </p:nvSpPr>
          <p:spPr bwMode="auto">
            <a:xfrm flipH="1">
              <a:off x="971549" y="1905000"/>
              <a:ext cx="7179177" cy="4000144"/>
            </a:xfrm>
            <a:custGeom>
              <a:avLst/>
              <a:gdLst>
                <a:gd name="T0" fmla="*/ 0 w 23596"/>
                <a:gd name="T1" fmla="*/ 2147483647 h 21600"/>
                <a:gd name="T2" fmla="*/ 2147483647 w 23596"/>
                <a:gd name="T3" fmla="*/ 2147483647 h 21600"/>
                <a:gd name="T4" fmla="*/ 2147483647 w 23596"/>
                <a:gd name="T5" fmla="*/ 2147483647 h 21600"/>
                <a:gd name="T6" fmla="*/ 0 60000 65536"/>
                <a:gd name="T7" fmla="*/ 0 60000 65536"/>
                <a:gd name="T8" fmla="*/ 0 60000 65536"/>
                <a:gd name="T9" fmla="*/ 0 w 23596"/>
                <a:gd name="T10" fmla="*/ 0 h 21600"/>
                <a:gd name="T11" fmla="*/ 23596 w 23596"/>
                <a:gd name="T12" fmla="*/ 21600 h 21600"/>
              </a:gdLst>
              <a:ahLst/>
              <a:cxnLst>
                <a:cxn ang="T6">
                  <a:pos x="T0" y="T1"/>
                </a:cxn>
                <a:cxn ang="T7">
                  <a:pos x="T2" y="T3"/>
                </a:cxn>
                <a:cxn ang="T8">
                  <a:pos x="T4" y="T5"/>
                </a:cxn>
              </a:cxnLst>
              <a:rect l="T9" t="T10" r="T11" b="T12"/>
              <a:pathLst>
                <a:path w="23596" h="21600" fill="none" extrusionOk="0">
                  <a:moveTo>
                    <a:pt x="0" y="92"/>
                  </a:moveTo>
                  <a:cubicBezTo>
                    <a:pt x="663" y="30"/>
                    <a:pt x="1329" y="-1"/>
                    <a:pt x="1996" y="0"/>
                  </a:cubicBezTo>
                  <a:cubicBezTo>
                    <a:pt x="13925" y="0"/>
                    <a:pt x="23596" y="9670"/>
                    <a:pt x="23596" y="21600"/>
                  </a:cubicBezTo>
                </a:path>
                <a:path w="23596" h="21600" stroke="0" extrusionOk="0">
                  <a:moveTo>
                    <a:pt x="0" y="92"/>
                  </a:moveTo>
                  <a:cubicBezTo>
                    <a:pt x="663" y="30"/>
                    <a:pt x="1329" y="-1"/>
                    <a:pt x="1996" y="0"/>
                  </a:cubicBezTo>
                  <a:cubicBezTo>
                    <a:pt x="13925" y="0"/>
                    <a:pt x="23596" y="9670"/>
                    <a:pt x="23596" y="21600"/>
                  </a:cubicBezTo>
                  <a:lnTo>
                    <a:pt x="1996" y="21600"/>
                  </a:lnTo>
                  <a:close/>
                </a:path>
              </a:pathLst>
            </a:custGeom>
            <a:noFill/>
            <a:ln w="38100">
              <a:solidFill>
                <a:schemeClr val="tx2"/>
              </a:solidFill>
              <a:round/>
              <a:headEnd/>
              <a:tailEnd/>
            </a:ln>
          </p:spPr>
          <p:txBody>
            <a:bodyPr wrap="none" anchor="ctr"/>
            <a:lstStyle/>
            <a:p>
              <a:pPr marL="0" marR="0" lvl="0" indent="0" algn="l" defTabSz="12185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Perpetua"/>
                <a:ea typeface="+mn-ea"/>
                <a:cs typeface="+mn-cs"/>
              </a:endParaRPr>
            </a:p>
          </p:txBody>
        </p:sp>
        <p:sp>
          <p:nvSpPr>
            <p:cNvPr id="20" name="Arc 6">
              <a:extLst>
                <a:ext uri="{FF2B5EF4-FFF2-40B4-BE49-F238E27FC236}">
                  <a16:creationId xmlns:a16="http://schemas.microsoft.com/office/drawing/2014/main" id="{38849C12-201F-4890-A061-5D1F6D05126B}"/>
                </a:ext>
              </a:extLst>
            </p:cNvPr>
            <p:cNvSpPr>
              <a:spLocks/>
            </p:cNvSpPr>
            <p:nvPr/>
          </p:nvSpPr>
          <p:spPr bwMode="auto">
            <a:xfrm flipH="1">
              <a:off x="979469" y="1752600"/>
              <a:ext cx="7181766" cy="4239572"/>
            </a:xfrm>
            <a:custGeom>
              <a:avLst/>
              <a:gdLst>
                <a:gd name="T0" fmla="*/ 0 w 23596"/>
                <a:gd name="T1" fmla="*/ 2147483647 h 21600"/>
                <a:gd name="T2" fmla="*/ 2147483647 w 23596"/>
                <a:gd name="T3" fmla="*/ 2147483647 h 21600"/>
                <a:gd name="T4" fmla="*/ 2147483647 w 23596"/>
                <a:gd name="T5" fmla="*/ 2147483647 h 21600"/>
                <a:gd name="T6" fmla="*/ 0 60000 65536"/>
                <a:gd name="T7" fmla="*/ 0 60000 65536"/>
                <a:gd name="T8" fmla="*/ 0 60000 65536"/>
                <a:gd name="T9" fmla="*/ 0 w 23596"/>
                <a:gd name="T10" fmla="*/ 0 h 21600"/>
                <a:gd name="T11" fmla="*/ 23596 w 23596"/>
                <a:gd name="T12" fmla="*/ 21600 h 21600"/>
              </a:gdLst>
              <a:ahLst/>
              <a:cxnLst>
                <a:cxn ang="T6">
                  <a:pos x="T0" y="T1"/>
                </a:cxn>
                <a:cxn ang="T7">
                  <a:pos x="T2" y="T3"/>
                </a:cxn>
                <a:cxn ang="T8">
                  <a:pos x="T4" y="T5"/>
                </a:cxn>
              </a:cxnLst>
              <a:rect l="T9" t="T10" r="T11" b="T12"/>
              <a:pathLst>
                <a:path w="23596" h="21600" fill="none" extrusionOk="0">
                  <a:moveTo>
                    <a:pt x="0" y="92"/>
                  </a:moveTo>
                  <a:cubicBezTo>
                    <a:pt x="663" y="30"/>
                    <a:pt x="1329" y="-1"/>
                    <a:pt x="1996" y="0"/>
                  </a:cubicBezTo>
                  <a:cubicBezTo>
                    <a:pt x="13925" y="0"/>
                    <a:pt x="23596" y="9670"/>
                    <a:pt x="23596" y="21600"/>
                  </a:cubicBezTo>
                </a:path>
                <a:path w="23596" h="21600" stroke="0" extrusionOk="0">
                  <a:moveTo>
                    <a:pt x="0" y="92"/>
                  </a:moveTo>
                  <a:cubicBezTo>
                    <a:pt x="663" y="30"/>
                    <a:pt x="1329" y="-1"/>
                    <a:pt x="1996" y="0"/>
                  </a:cubicBezTo>
                  <a:cubicBezTo>
                    <a:pt x="13925" y="0"/>
                    <a:pt x="23596" y="9670"/>
                    <a:pt x="23596" y="21600"/>
                  </a:cubicBezTo>
                  <a:lnTo>
                    <a:pt x="1996" y="21600"/>
                  </a:lnTo>
                  <a:close/>
                </a:path>
              </a:pathLst>
            </a:custGeom>
            <a:noFill/>
            <a:ln w="19050">
              <a:solidFill>
                <a:schemeClr val="tx2"/>
              </a:solidFill>
              <a:round/>
              <a:headEnd/>
              <a:tailEnd/>
            </a:ln>
          </p:spPr>
          <p:txBody>
            <a:bodyPr wrap="none" anchor="ctr"/>
            <a:lstStyle/>
            <a:p>
              <a:pPr marL="0" marR="0" lvl="0" indent="0" algn="l" defTabSz="12185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Perpetua"/>
                <a:ea typeface="+mn-ea"/>
                <a:cs typeface="+mn-cs"/>
              </a:endParaRPr>
            </a:p>
          </p:txBody>
        </p:sp>
        <p:sp>
          <p:nvSpPr>
            <p:cNvPr id="21" name="Arc 6">
              <a:extLst>
                <a:ext uri="{FF2B5EF4-FFF2-40B4-BE49-F238E27FC236}">
                  <a16:creationId xmlns:a16="http://schemas.microsoft.com/office/drawing/2014/main" id="{EAFC6487-72D2-4333-B4A5-307593ED05BB}"/>
                </a:ext>
              </a:extLst>
            </p:cNvPr>
            <p:cNvSpPr>
              <a:spLocks/>
            </p:cNvSpPr>
            <p:nvPr/>
          </p:nvSpPr>
          <p:spPr bwMode="auto">
            <a:xfrm flipH="1">
              <a:off x="990603" y="2057400"/>
              <a:ext cx="7179176" cy="4038600"/>
            </a:xfrm>
            <a:custGeom>
              <a:avLst/>
              <a:gdLst>
                <a:gd name="T0" fmla="*/ 0 w 23596"/>
                <a:gd name="T1" fmla="*/ 2147483647 h 21600"/>
                <a:gd name="T2" fmla="*/ 2147483647 w 23596"/>
                <a:gd name="T3" fmla="*/ 2147483647 h 21600"/>
                <a:gd name="T4" fmla="*/ 2147483647 w 23596"/>
                <a:gd name="T5" fmla="*/ 2147483647 h 21600"/>
                <a:gd name="T6" fmla="*/ 0 60000 65536"/>
                <a:gd name="T7" fmla="*/ 0 60000 65536"/>
                <a:gd name="T8" fmla="*/ 0 60000 65536"/>
                <a:gd name="T9" fmla="*/ 0 w 23596"/>
                <a:gd name="T10" fmla="*/ 0 h 21600"/>
                <a:gd name="T11" fmla="*/ 23596 w 23596"/>
                <a:gd name="T12" fmla="*/ 21600 h 21600"/>
              </a:gdLst>
              <a:ahLst/>
              <a:cxnLst>
                <a:cxn ang="T6">
                  <a:pos x="T0" y="T1"/>
                </a:cxn>
                <a:cxn ang="T7">
                  <a:pos x="T2" y="T3"/>
                </a:cxn>
                <a:cxn ang="T8">
                  <a:pos x="T4" y="T5"/>
                </a:cxn>
              </a:cxnLst>
              <a:rect l="T9" t="T10" r="T11" b="T12"/>
              <a:pathLst>
                <a:path w="23596" h="21600" fill="none" extrusionOk="0">
                  <a:moveTo>
                    <a:pt x="0" y="92"/>
                  </a:moveTo>
                  <a:cubicBezTo>
                    <a:pt x="663" y="30"/>
                    <a:pt x="1329" y="-1"/>
                    <a:pt x="1996" y="0"/>
                  </a:cubicBezTo>
                  <a:cubicBezTo>
                    <a:pt x="13925" y="0"/>
                    <a:pt x="23596" y="9670"/>
                    <a:pt x="23596" y="21600"/>
                  </a:cubicBezTo>
                </a:path>
                <a:path w="23596" h="21600" stroke="0" extrusionOk="0">
                  <a:moveTo>
                    <a:pt x="0" y="92"/>
                  </a:moveTo>
                  <a:cubicBezTo>
                    <a:pt x="663" y="30"/>
                    <a:pt x="1329" y="-1"/>
                    <a:pt x="1996" y="0"/>
                  </a:cubicBezTo>
                  <a:cubicBezTo>
                    <a:pt x="13925" y="0"/>
                    <a:pt x="23596" y="9670"/>
                    <a:pt x="23596" y="21600"/>
                  </a:cubicBezTo>
                  <a:lnTo>
                    <a:pt x="1996" y="21600"/>
                  </a:lnTo>
                  <a:close/>
                </a:path>
              </a:pathLst>
            </a:custGeom>
            <a:noFill/>
            <a:ln w="19050">
              <a:solidFill>
                <a:schemeClr val="tx2"/>
              </a:solidFill>
              <a:round/>
              <a:headEnd/>
              <a:tailEnd/>
            </a:ln>
          </p:spPr>
          <p:txBody>
            <a:bodyPr wrap="none" anchor="ctr"/>
            <a:lstStyle/>
            <a:p>
              <a:pPr marL="0" marR="0" lvl="0" indent="0" algn="l" defTabSz="12185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Perpetua"/>
                <a:ea typeface="+mn-ea"/>
                <a:cs typeface="+mn-cs"/>
              </a:endParaRPr>
            </a:p>
          </p:txBody>
        </p:sp>
      </p:grpSp>
      <p:grpSp>
        <p:nvGrpSpPr>
          <p:cNvPr id="22" name="Group 22">
            <a:extLst>
              <a:ext uri="{FF2B5EF4-FFF2-40B4-BE49-F238E27FC236}">
                <a16:creationId xmlns:a16="http://schemas.microsoft.com/office/drawing/2014/main" id="{8D8595E4-AF7B-418F-8580-035FFAA55E9D}"/>
              </a:ext>
            </a:extLst>
          </p:cNvPr>
          <p:cNvGrpSpPr>
            <a:grpSpLocks/>
          </p:cNvGrpSpPr>
          <p:nvPr/>
        </p:nvGrpSpPr>
        <p:grpSpPr bwMode="auto">
          <a:xfrm>
            <a:off x="3411799" y="2444759"/>
            <a:ext cx="1962156" cy="1857875"/>
            <a:chOff x="1781" y="1632"/>
            <a:chExt cx="1236" cy="1135"/>
          </a:xfrm>
        </p:grpSpPr>
        <p:sp>
          <p:nvSpPr>
            <p:cNvPr id="23" name="Line 23">
              <a:extLst>
                <a:ext uri="{FF2B5EF4-FFF2-40B4-BE49-F238E27FC236}">
                  <a16:creationId xmlns:a16="http://schemas.microsoft.com/office/drawing/2014/main" id="{F0AE68F7-E170-4106-B380-0511727DC5AA}"/>
                </a:ext>
              </a:extLst>
            </p:cNvPr>
            <p:cNvSpPr>
              <a:spLocks noChangeShapeType="1"/>
            </p:cNvSpPr>
            <p:nvPr/>
          </p:nvSpPr>
          <p:spPr bwMode="auto">
            <a:xfrm flipV="1">
              <a:off x="1968" y="1632"/>
              <a:ext cx="0" cy="960"/>
            </a:xfrm>
            <a:prstGeom prst="line">
              <a:avLst/>
            </a:prstGeom>
            <a:noFill/>
            <a:ln w="38100">
              <a:solidFill>
                <a:schemeClr val="tx2"/>
              </a:solidFill>
              <a:round/>
              <a:headEnd/>
              <a:tailEnd type="stealth" w="lg" len="lg"/>
            </a:ln>
          </p:spPr>
          <p:txBody>
            <a:bodyPr wrap="none" anchor="ctr"/>
            <a:lstStyle/>
            <a:p>
              <a:pPr marL="0" marR="0" lvl="0" indent="0" algn="l" defTabSz="12185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Perpetua"/>
                <a:ea typeface="+mn-ea"/>
                <a:cs typeface="+mn-cs"/>
              </a:endParaRPr>
            </a:p>
          </p:txBody>
        </p:sp>
        <p:sp>
          <p:nvSpPr>
            <p:cNvPr id="24" name="Text Box 24">
              <a:extLst>
                <a:ext uri="{FF2B5EF4-FFF2-40B4-BE49-F238E27FC236}">
                  <a16:creationId xmlns:a16="http://schemas.microsoft.com/office/drawing/2014/main" id="{CCDECBC1-002C-44CC-B52B-BC436A4D3D2A}"/>
                </a:ext>
              </a:extLst>
            </p:cNvPr>
            <p:cNvSpPr txBox="1">
              <a:spLocks noChangeArrowheads="1"/>
            </p:cNvSpPr>
            <p:nvPr/>
          </p:nvSpPr>
          <p:spPr bwMode="auto">
            <a:xfrm>
              <a:off x="1781" y="2598"/>
              <a:ext cx="1236" cy="169"/>
            </a:xfrm>
            <a:prstGeom prst="rect">
              <a:avLst/>
            </a:prstGeom>
            <a:solidFill>
              <a:srgbClr val="D86036"/>
            </a:solidFill>
            <a:ln w="38100" cmpd="dbl">
              <a:solidFill>
                <a:srgbClr val="FFCC00"/>
              </a:solidFill>
              <a:miter lim="800000"/>
              <a:headEnd/>
              <a:tailEnd/>
            </a:ln>
          </p:spPr>
          <p:txBody>
            <a:bodyPr wrap="none">
              <a:spAutoFit/>
            </a:bodyPr>
            <a:lstStyle/>
            <a:p>
              <a:pPr marL="0" marR="0" lvl="0" indent="0" algn="l" defTabSz="121857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Narrow" pitchFamily="34" charset="0"/>
                  <a:ea typeface="+mn-ea"/>
                  <a:cs typeface="+mn-cs"/>
                </a:rPr>
                <a:t>Protective home environment</a:t>
              </a:r>
            </a:p>
          </p:txBody>
        </p:sp>
      </p:grpSp>
      <p:grpSp>
        <p:nvGrpSpPr>
          <p:cNvPr id="25" name="Group 25">
            <a:extLst>
              <a:ext uri="{FF2B5EF4-FFF2-40B4-BE49-F238E27FC236}">
                <a16:creationId xmlns:a16="http://schemas.microsoft.com/office/drawing/2014/main" id="{97433662-8F21-4282-BE18-FB813680A368}"/>
              </a:ext>
            </a:extLst>
          </p:cNvPr>
          <p:cNvGrpSpPr>
            <a:grpSpLocks/>
          </p:cNvGrpSpPr>
          <p:nvPr/>
        </p:nvGrpSpPr>
        <p:grpSpPr bwMode="auto">
          <a:xfrm>
            <a:off x="8110719" y="1370010"/>
            <a:ext cx="1069521" cy="1398189"/>
            <a:chOff x="3666" y="1200"/>
            <a:chExt cx="883" cy="830"/>
          </a:xfrm>
        </p:grpSpPr>
        <p:sp>
          <p:nvSpPr>
            <p:cNvPr id="26" name="Line 26">
              <a:extLst>
                <a:ext uri="{FF2B5EF4-FFF2-40B4-BE49-F238E27FC236}">
                  <a16:creationId xmlns:a16="http://schemas.microsoft.com/office/drawing/2014/main" id="{5F63C436-EA8E-4C4A-AEF1-89ED95AF2313}"/>
                </a:ext>
              </a:extLst>
            </p:cNvPr>
            <p:cNvSpPr>
              <a:spLocks noChangeShapeType="1"/>
            </p:cNvSpPr>
            <p:nvPr/>
          </p:nvSpPr>
          <p:spPr bwMode="auto">
            <a:xfrm flipV="1">
              <a:off x="3792" y="1200"/>
              <a:ext cx="0" cy="768"/>
            </a:xfrm>
            <a:prstGeom prst="line">
              <a:avLst/>
            </a:prstGeom>
            <a:noFill/>
            <a:ln w="38100">
              <a:solidFill>
                <a:schemeClr val="tx2"/>
              </a:solidFill>
              <a:round/>
              <a:headEnd/>
              <a:tailEnd type="stealth" w="lg" len="lg"/>
            </a:ln>
          </p:spPr>
          <p:txBody>
            <a:bodyPr wrap="none" anchor="ctr"/>
            <a:lstStyle/>
            <a:p>
              <a:pPr marL="0" marR="0" lvl="0" indent="0" algn="l" defTabSz="12185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Perpetua"/>
                <a:ea typeface="+mn-ea"/>
                <a:cs typeface="+mn-cs"/>
              </a:endParaRPr>
            </a:p>
          </p:txBody>
        </p:sp>
        <p:sp>
          <p:nvSpPr>
            <p:cNvPr id="27" name="Text Box 27">
              <a:extLst>
                <a:ext uri="{FF2B5EF4-FFF2-40B4-BE49-F238E27FC236}">
                  <a16:creationId xmlns:a16="http://schemas.microsoft.com/office/drawing/2014/main" id="{0D21A69B-2AA7-43BD-8B8D-DC3AF35DACE9}"/>
                </a:ext>
              </a:extLst>
            </p:cNvPr>
            <p:cNvSpPr txBox="1">
              <a:spLocks noChangeArrowheads="1"/>
            </p:cNvSpPr>
            <p:nvPr/>
          </p:nvSpPr>
          <p:spPr bwMode="auto">
            <a:xfrm>
              <a:off x="3666" y="1646"/>
              <a:ext cx="883" cy="384"/>
            </a:xfrm>
            <a:prstGeom prst="rect">
              <a:avLst/>
            </a:prstGeom>
            <a:solidFill>
              <a:srgbClr val="D86036"/>
            </a:solidFill>
            <a:ln w="38100" cmpd="dbl">
              <a:solidFill>
                <a:srgbClr val="FFCC00"/>
              </a:solidFill>
              <a:miter lim="800000"/>
              <a:headEnd/>
              <a:tailEnd/>
            </a:ln>
          </p:spPr>
          <p:txBody>
            <a:bodyPr wrap="square">
              <a:spAutoFit/>
            </a:bodyPr>
            <a:lstStyle/>
            <a:p>
              <a:pPr marL="0" marR="0" lvl="0" indent="0" algn="ctr" defTabSz="121857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Narrow" pitchFamily="34" charset="0"/>
                  <a:ea typeface="+mn-ea"/>
                  <a:cs typeface="+mn-cs"/>
                </a:rPr>
                <a:t>Neighborhood safety and support</a:t>
              </a:r>
            </a:p>
          </p:txBody>
        </p:sp>
      </p:grpSp>
      <p:grpSp>
        <p:nvGrpSpPr>
          <p:cNvPr id="28" name="Group 42">
            <a:extLst>
              <a:ext uri="{FF2B5EF4-FFF2-40B4-BE49-F238E27FC236}">
                <a16:creationId xmlns:a16="http://schemas.microsoft.com/office/drawing/2014/main" id="{D7DC6C60-4377-40F2-88AD-72943B296620}"/>
              </a:ext>
            </a:extLst>
          </p:cNvPr>
          <p:cNvGrpSpPr>
            <a:grpSpLocks/>
          </p:cNvGrpSpPr>
          <p:nvPr/>
        </p:nvGrpSpPr>
        <p:grpSpPr bwMode="auto">
          <a:xfrm>
            <a:off x="5007456" y="1816096"/>
            <a:ext cx="1574800" cy="2014398"/>
            <a:chOff x="2097" y="1248"/>
            <a:chExt cx="1011" cy="1149"/>
          </a:xfrm>
        </p:grpSpPr>
        <p:sp>
          <p:nvSpPr>
            <p:cNvPr id="29" name="Line 43">
              <a:extLst>
                <a:ext uri="{FF2B5EF4-FFF2-40B4-BE49-F238E27FC236}">
                  <a16:creationId xmlns:a16="http://schemas.microsoft.com/office/drawing/2014/main" id="{5EA1455C-3395-4503-9C02-63952E24D81B}"/>
                </a:ext>
              </a:extLst>
            </p:cNvPr>
            <p:cNvSpPr>
              <a:spLocks noChangeShapeType="1"/>
            </p:cNvSpPr>
            <p:nvPr/>
          </p:nvSpPr>
          <p:spPr bwMode="auto">
            <a:xfrm flipV="1">
              <a:off x="2547" y="1248"/>
              <a:ext cx="0" cy="1008"/>
            </a:xfrm>
            <a:prstGeom prst="line">
              <a:avLst/>
            </a:prstGeom>
            <a:noFill/>
            <a:ln w="38100">
              <a:solidFill>
                <a:schemeClr val="tx2"/>
              </a:solidFill>
              <a:round/>
              <a:headEnd/>
              <a:tailEnd type="stealth" w="lg" len="lg"/>
            </a:ln>
          </p:spPr>
          <p:txBody>
            <a:bodyPr wrap="none" anchor="ctr"/>
            <a:lstStyle/>
            <a:p>
              <a:pPr marL="0" marR="0" lvl="0" indent="0" algn="l" defTabSz="12185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Perpetua"/>
                <a:ea typeface="+mn-ea"/>
                <a:cs typeface="+mn-cs"/>
              </a:endParaRPr>
            </a:p>
          </p:txBody>
        </p:sp>
        <p:sp>
          <p:nvSpPr>
            <p:cNvPr id="30" name="Text Box 44">
              <a:extLst>
                <a:ext uri="{FF2B5EF4-FFF2-40B4-BE49-F238E27FC236}">
                  <a16:creationId xmlns:a16="http://schemas.microsoft.com/office/drawing/2014/main" id="{CC848064-D654-473A-9549-17838E850DFD}"/>
                </a:ext>
              </a:extLst>
            </p:cNvPr>
            <p:cNvSpPr txBox="1">
              <a:spLocks noChangeArrowheads="1"/>
            </p:cNvSpPr>
            <p:nvPr/>
          </p:nvSpPr>
          <p:spPr bwMode="auto">
            <a:xfrm>
              <a:off x="2097" y="2239"/>
              <a:ext cx="1011" cy="158"/>
            </a:xfrm>
            <a:prstGeom prst="rect">
              <a:avLst/>
            </a:prstGeom>
            <a:solidFill>
              <a:srgbClr val="D86036"/>
            </a:solidFill>
            <a:ln w="38100" cmpd="dbl">
              <a:solidFill>
                <a:srgbClr val="FFCC00"/>
              </a:solidFill>
              <a:miter lim="800000"/>
              <a:headEnd/>
              <a:tailEnd/>
            </a:ln>
          </p:spPr>
          <p:txBody>
            <a:bodyPr>
              <a:spAutoFit/>
            </a:bodyPr>
            <a:lstStyle/>
            <a:p>
              <a:pPr marL="0" marR="0" lvl="0" indent="0" algn="l" defTabSz="121857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Narrow" pitchFamily="34" charset="0"/>
                  <a:ea typeface="+mn-ea"/>
                  <a:cs typeface="+mn-cs"/>
                </a:rPr>
                <a:t>Medical home</a:t>
              </a:r>
            </a:p>
          </p:txBody>
        </p:sp>
      </p:grpSp>
      <p:sp>
        <p:nvSpPr>
          <p:cNvPr id="31" name="Arc 37">
            <a:extLst>
              <a:ext uri="{FF2B5EF4-FFF2-40B4-BE49-F238E27FC236}">
                <a16:creationId xmlns:a16="http://schemas.microsoft.com/office/drawing/2014/main" id="{A784FE7B-E4F9-4459-AFC1-D76F35BF74BE}"/>
              </a:ext>
            </a:extLst>
          </p:cNvPr>
          <p:cNvSpPr>
            <a:spLocks/>
          </p:cNvSpPr>
          <p:nvPr/>
        </p:nvSpPr>
        <p:spPr bwMode="auto">
          <a:xfrm flipH="1">
            <a:off x="1689405" y="2823882"/>
            <a:ext cx="7191979" cy="2682796"/>
          </a:xfrm>
          <a:custGeom>
            <a:avLst/>
            <a:gdLst>
              <a:gd name="T0" fmla="*/ 2147483647 w 21600"/>
              <a:gd name="T1" fmla="*/ 0 h 21599"/>
              <a:gd name="T2" fmla="*/ 2147483647 w 21600"/>
              <a:gd name="T3" fmla="*/ 2147483647 h 21599"/>
              <a:gd name="T4" fmla="*/ 0 w 21600"/>
              <a:gd name="T5" fmla="*/ 2147483647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189" y="-1"/>
                </a:moveTo>
                <a:cubicBezTo>
                  <a:pt x="12044" y="103"/>
                  <a:pt x="21600" y="9743"/>
                  <a:pt x="21600" y="21599"/>
                </a:cubicBezTo>
              </a:path>
              <a:path w="21600" h="21599" stroke="0" extrusionOk="0">
                <a:moveTo>
                  <a:pt x="189" y="-1"/>
                </a:moveTo>
                <a:cubicBezTo>
                  <a:pt x="12044" y="103"/>
                  <a:pt x="21600" y="9743"/>
                  <a:pt x="21600" y="21599"/>
                </a:cubicBezTo>
                <a:lnTo>
                  <a:pt x="0" y="21599"/>
                </a:lnTo>
                <a:close/>
              </a:path>
            </a:pathLst>
          </a:custGeom>
          <a:noFill/>
          <a:ln w="38100">
            <a:solidFill>
              <a:srgbClr val="FF9933"/>
            </a:solidFill>
            <a:round/>
            <a:headEnd/>
            <a:tailEnd/>
          </a:ln>
        </p:spPr>
        <p:txBody>
          <a:bodyPr wrap="none" anchor="ctr"/>
          <a:lstStyle/>
          <a:p>
            <a:pPr marL="0" marR="0" lvl="0" indent="0" algn="l" defTabSz="12185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Perpetua"/>
              <a:ea typeface="+mn-ea"/>
              <a:cs typeface="+mn-cs"/>
            </a:endParaRPr>
          </a:p>
        </p:txBody>
      </p:sp>
      <p:grpSp>
        <p:nvGrpSpPr>
          <p:cNvPr id="32" name="Group 66">
            <a:extLst>
              <a:ext uri="{FF2B5EF4-FFF2-40B4-BE49-F238E27FC236}">
                <a16:creationId xmlns:a16="http://schemas.microsoft.com/office/drawing/2014/main" id="{C12DD77C-33F3-4F24-8485-BF1FD42E831F}"/>
              </a:ext>
            </a:extLst>
          </p:cNvPr>
          <p:cNvGrpSpPr>
            <a:grpSpLocks/>
          </p:cNvGrpSpPr>
          <p:nvPr/>
        </p:nvGrpSpPr>
        <p:grpSpPr bwMode="auto">
          <a:xfrm>
            <a:off x="3135752" y="1136723"/>
            <a:ext cx="4462225" cy="2833467"/>
            <a:chOff x="1280520" y="1304658"/>
            <a:chExt cx="4462224" cy="2834408"/>
          </a:xfrm>
        </p:grpSpPr>
        <p:sp>
          <p:nvSpPr>
            <p:cNvPr id="33" name="Line 39">
              <a:extLst>
                <a:ext uri="{FF2B5EF4-FFF2-40B4-BE49-F238E27FC236}">
                  <a16:creationId xmlns:a16="http://schemas.microsoft.com/office/drawing/2014/main" id="{BB416A3C-7DF8-4ECF-A8D4-C323A13197BC}"/>
                </a:ext>
              </a:extLst>
            </p:cNvPr>
            <p:cNvSpPr>
              <a:spLocks noChangeShapeType="1"/>
            </p:cNvSpPr>
            <p:nvPr/>
          </p:nvSpPr>
          <p:spPr bwMode="auto">
            <a:xfrm>
              <a:off x="1967435" y="2815798"/>
              <a:ext cx="19456" cy="1323268"/>
            </a:xfrm>
            <a:prstGeom prst="line">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wrap="none" anchor="ctr"/>
            <a:lstStyle/>
            <a:p>
              <a:pPr marL="0" marR="0" lvl="0" indent="0" algn="l" defTabSz="12185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Perpetua"/>
                <a:ea typeface="+mn-ea"/>
                <a:cs typeface="+mn-cs"/>
              </a:endParaRPr>
            </a:p>
          </p:txBody>
        </p:sp>
        <p:sp>
          <p:nvSpPr>
            <p:cNvPr id="34" name="Line 40">
              <a:extLst>
                <a:ext uri="{FF2B5EF4-FFF2-40B4-BE49-F238E27FC236}">
                  <a16:creationId xmlns:a16="http://schemas.microsoft.com/office/drawing/2014/main" id="{475D5C41-882D-4EFB-B0DF-AB899E27E3CA}"/>
                </a:ext>
              </a:extLst>
            </p:cNvPr>
            <p:cNvSpPr>
              <a:spLocks noChangeShapeType="1"/>
            </p:cNvSpPr>
            <p:nvPr/>
          </p:nvSpPr>
          <p:spPr bwMode="auto">
            <a:xfrm>
              <a:off x="2750621" y="1719535"/>
              <a:ext cx="6297" cy="1825020"/>
            </a:xfrm>
            <a:prstGeom prst="line">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wrap="none" anchor="ctr"/>
            <a:lstStyle/>
            <a:p>
              <a:pPr marL="0" marR="0" lvl="0" indent="0" algn="l" defTabSz="12185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Perpetua"/>
                <a:ea typeface="+mn-ea"/>
                <a:cs typeface="+mn-cs"/>
              </a:endParaRPr>
            </a:p>
          </p:txBody>
        </p:sp>
        <p:sp>
          <p:nvSpPr>
            <p:cNvPr id="35" name="Line 41">
              <a:extLst>
                <a:ext uri="{FF2B5EF4-FFF2-40B4-BE49-F238E27FC236}">
                  <a16:creationId xmlns:a16="http://schemas.microsoft.com/office/drawing/2014/main" id="{67D68D2A-CC62-43F2-9266-BB6A6CF64A56}"/>
                </a:ext>
              </a:extLst>
            </p:cNvPr>
            <p:cNvSpPr>
              <a:spLocks noChangeShapeType="1"/>
            </p:cNvSpPr>
            <p:nvPr/>
          </p:nvSpPr>
          <p:spPr bwMode="auto">
            <a:xfrm>
              <a:off x="4931465" y="1615155"/>
              <a:ext cx="45749" cy="1714850"/>
            </a:xfrm>
            <a:prstGeom prst="line">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wrap="none" anchor="ctr"/>
            <a:lstStyle/>
            <a:p>
              <a:pPr marL="0" marR="0" lvl="0" indent="0" algn="l" defTabSz="12185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Perpetua"/>
                <a:ea typeface="+mn-ea"/>
                <a:cs typeface="+mn-cs"/>
              </a:endParaRPr>
            </a:p>
          </p:txBody>
        </p:sp>
        <p:sp>
          <p:nvSpPr>
            <p:cNvPr id="36" name="Text Box 45">
              <a:extLst>
                <a:ext uri="{FF2B5EF4-FFF2-40B4-BE49-F238E27FC236}">
                  <a16:creationId xmlns:a16="http://schemas.microsoft.com/office/drawing/2014/main" id="{837F20DD-AD0A-4503-BCEA-78C025C4236D}"/>
                </a:ext>
              </a:extLst>
            </p:cNvPr>
            <p:cNvSpPr txBox="1">
              <a:spLocks noChangeArrowheads="1"/>
            </p:cNvSpPr>
            <p:nvPr/>
          </p:nvSpPr>
          <p:spPr bwMode="auto">
            <a:xfrm>
              <a:off x="1280520" y="2803162"/>
              <a:ext cx="1787669" cy="277091"/>
            </a:xfrm>
            <a:prstGeom prst="rect">
              <a:avLst/>
            </a:prstGeom>
            <a:solidFill>
              <a:srgbClr val="D86036"/>
            </a:solidFill>
            <a:ln w="38100" cmpd="dbl">
              <a:solidFill>
                <a:srgbClr val="FFCC00"/>
              </a:solidFill>
              <a:miter lim="800000"/>
              <a:headEnd/>
              <a:tailEnd/>
            </a:ln>
          </p:spPr>
          <p:txBody>
            <a:bodyPr wrap="none">
              <a:spAutoFit/>
            </a:bodyPr>
            <a:lstStyle/>
            <a:p>
              <a:pPr marL="0" marR="0" lvl="0" indent="0" algn="l" defTabSz="121857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Narrow" pitchFamily="34" charset="0"/>
                  <a:ea typeface="+mn-ea"/>
                  <a:cs typeface="+mn-cs"/>
                </a:rPr>
                <a:t>Socioeconomic disparities</a:t>
              </a:r>
            </a:p>
          </p:txBody>
        </p:sp>
        <p:sp>
          <p:nvSpPr>
            <p:cNvPr id="37" name="Text Box 46">
              <a:extLst>
                <a:ext uri="{FF2B5EF4-FFF2-40B4-BE49-F238E27FC236}">
                  <a16:creationId xmlns:a16="http://schemas.microsoft.com/office/drawing/2014/main" id="{1D89AAAD-A2D9-4742-9511-FA1C22B1CBC1}"/>
                </a:ext>
              </a:extLst>
            </p:cNvPr>
            <p:cNvSpPr txBox="1">
              <a:spLocks noChangeArrowheads="1"/>
            </p:cNvSpPr>
            <p:nvPr/>
          </p:nvSpPr>
          <p:spPr bwMode="auto">
            <a:xfrm>
              <a:off x="1789663" y="1579335"/>
              <a:ext cx="1888659" cy="277091"/>
            </a:xfrm>
            <a:prstGeom prst="rect">
              <a:avLst/>
            </a:prstGeom>
            <a:solidFill>
              <a:srgbClr val="D86036"/>
            </a:solidFill>
            <a:ln w="38100" cmpd="dbl">
              <a:solidFill>
                <a:srgbClr val="FFCC00"/>
              </a:solidFill>
              <a:miter lim="800000"/>
              <a:headEnd/>
              <a:tailEnd/>
            </a:ln>
          </p:spPr>
          <p:txBody>
            <a:bodyPr wrap="none">
              <a:spAutoFit/>
            </a:bodyPr>
            <a:lstStyle/>
            <a:p>
              <a:pPr marL="0" marR="0" lvl="0" indent="0" algn="ctr" defTabSz="121857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Narrow" pitchFamily="34" charset="0"/>
                  <a:ea typeface="+mn-ea"/>
                  <a:cs typeface="+mn-cs"/>
                </a:rPr>
                <a:t>Inaccessible health services</a:t>
              </a:r>
            </a:p>
          </p:txBody>
        </p:sp>
        <p:sp>
          <p:nvSpPr>
            <p:cNvPr id="38" name="Text Box 47">
              <a:extLst>
                <a:ext uri="{FF2B5EF4-FFF2-40B4-BE49-F238E27FC236}">
                  <a16:creationId xmlns:a16="http://schemas.microsoft.com/office/drawing/2014/main" id="{9408FCE4-1135-42CB-B6B1-BB783C642F58}"/>
                </a:ext>
              </a:extLst>
            </p:cNvPr>
            <p:cNvSpPr txBox="1">
              <a:spLocks noChangeArrowheads="1"/>
            </p:cNvSpPr>
            <p:nvPr/>
          </p:nvSpPr>
          <p:spPr bwMode="auto">
            <a:xfrm>
              <a:off x="4142545" y="1304658"/>
              <a:ext cx="1600199" cy="277091"/>
            </a:xfrm>
            <a:prstGeom prst="rect">
              <a:avLst/>
            </a:prstGeom>
            <a:solidFill>
              <a:srgbClr val="D86036"/>
            </a:solidFill>
            <a:ln w="38100" cmpd="dbl">
              <a:solidFill>
                <a:srgbClr val="FFCC00"/>
              </a:solidFill>
              <a:miter lim="800000"/>
              <a:headEnd/>
              <a:tailEnd/>
            </a:ln>
          </p:spPr>
          <p:txBody>
            <a:bodyPr>
              <a:spAutoFit/>
            </a:bodyPr>
            <a:lstStyle/>
            <a:p>
              <a:pPr marL="0" marR="0" lvl="0" indent="0" algn="ctr" defTabSz="121857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Narrow" pitchFamily="34" charset="0"/>
                  <a:ea typeface="+mn-ea"/>
                  <a:cs typeface="+mn-cs"/>
                </a:rPr>
                <a:t>Domestic violence</a:t>
              </a:r>
            </a:p>
          </p:txBody>
        </p:sp>
      </p:grpSp>
      <p:sp>
        <p:nvSpPr>
          <p:cNvPr id="39" name="Text Box 48">
            <a:extLst>
              <a:ext uri="{FF2B5EF4-FFF2-40B4-BE49-F238E27FC236}">
                <a16:creationId xmlns:a16="http://schemas.microsoft.com/office/drawing/2014/main" id="{E4964020-A48D-4D5D-AB2A-13E93C9EFBA8}"/>
              </a:ext>
            </a:extLst>
          </p:cNvPr>
          <p:cNvSpPr txBox="1">
            <a:spLocks noChangeArrowheads="1"/>
          </p:cNvSpPr>
          <p:nvPr/>
        </p:nvSpPr>
        <p:spPr bwMode="auto">
          <a:xfrm>
            <a:off x="2262211" y="6277083"/>
            <a:ext cx="5583243" cy="461665"/>
          </a:xfrm>
          <a:prstGeom prst="rect">
            <a:avLst/>
          </a:prstGeom>
          <a:noFill/>
          <a:ln w="9525">
            <a:noFill/>
            <a:miter lim="800000"/>
            <a:headEnd/>
            <a:tailEnd/>
          </a:ln>
        </p:spPr>
        <p:txBody>
          <a:bodyPr wrap="square">
            <a:spAutoFit/>
          </a:bodyPr>
          <a:lstStyle/>
          <a:p>
            <a:pPr marL="0" marR="0" lvl="0" indent="0" algn="r" defTabSz="1218570" rtl="0" eaLnBrk="0" fontAlgn="base" latinLnBrk="0" hangingPunct="0">
              <a:lnSpc>
                <a:spcPct val="100000"/>
              </a:lnSpc>
              <a:spcBef>
                <a:spcPct val="0"/>
              </a:spcBef>
              <a:spcAft>
                <a:spcPct val="0"/>
              </a:spcAft>
              <a:buClrTx/>
              <a:buSzTx/>
              <a:buFontTx/>
              <a:buNone/>
              <a:tabLst>
                <a:tab pos="238125" algn="l"/>
              </a:tabLst>
              <a:defRPr/>
            </a:pPr>
            <a:r>
              <a:rPr kumimoji="0" lang="en-US" sz="1200" b="0" i="0" u="none" strike="noStrike" kern="1200" cap="none" spc="0" normalizeH="0" baseline="0" noProof="0" dirty="0">
                <a:ln>
                  <a:noFill/>
                </a:ln>
                <a:solidFill>
                  <a:srgbClr val="696464"/>
                </a:solidFill>
                <a:effectLst/>
                <a:uLnTx/>
                <a:uFillTx/>
                <a:latin typeface="Gill Sans MT" panose="020B0502020104020203" pitchFamily="34" charset="0"/>
                <a:ea typeface="+mn-ea"/>
                <a:cs typeface="+mn-cs"/>
              </a:rPr>
              <a:t>Graphic Concept Adapted from Neal Halfon , UCLA Center for Healthier Children, Families, and Communities</a:t>
            </a:r>
          </a:p>
        </p:txBody>
      </p:sp>
      <p:grpSp>
        <p:nvGrpSpPr>
          <p:cNvPr id="40" name="Group 42">
            <a:extLst>
              <a:ext uri="{FF2B5EF4-FFF2-40B4-BE49-F238E27FC236}">
                <a16:creationId xmlns:a16="http://schemas.microsoft.com/office/drawing/2014/main" id="{AEC1D134-89BB-4317-B747-38212C72083C}"/>
              </a:ext>
            </a:extLst>
          </p:cNvPr>
          <p:cNvGrpSpPr>
            <a:grpSpLocks/>
          </p:cNvGrpSpPr>
          <p:nvPr/>
        </p:nvGrpSpPr>
        <p:grpSpPr bwMode="auto">
          <a:xfrm>
            <a:off x="5611647" y="1654190"/>
            <a:ext cx="1574800" cy="1051982"/>
            <a:chOff x="2525" y="1248"/>
            <a:chExt cx="1011" cy="836"/>
          </a:xfrm>
        </p:grpSpPr>
        <p:sp>
          <p:nvSpPr>
            <p:cNvPr id="41" name="Line 43">
              <a:extLst>
                <a:ext uri="{FF2B5EF4-FFF2-40B4-BE49-F238E27FC236}">
                  <a16:creationId xmlns:a16="http://schemas.microsoft.com/office/drawing/2014/main" id="{85E768ED-06AC-4A78-8223-50D7508394D1}"/>
                </a:ext>
              </a:extLst>
            </p:cNvPr>
            <p:cNvSpPr>
              <a:spLocks noChangeShapeType="1"/>
            </p:cNvSpPr>
            <p:nvPr/>
          </p:nvSpPr>
          <p:spPr bwMode="auto">
            <a:xfrm flipH="1" flipV="1">
              <a:off x="2736" y="1248"/>
              <a:ext cx="5" cy="628"/>
            </a:xfrm>
            <a:prstGeom prst="line">
              <a:avLst/>
            </a:prstGeom>
            <a:noFill/>
            <a:ln w="38100">
              <a:solidFill>
                <a:schemeClr val="tx2"/>
              </a:solidFill>
              <a:round/>
              <a:headEnd/>
              <a:tailEnd type="stealth" w="lg" len="lg"/>
            </a:ln>
          </p:spPr>
          <p:txBody>
            <a:bodyPr wrap="none" anchor="ctr"/>
            <a:lstStyle/>
            <a:p>
              <a:pPr marL="0" marR="0" lvl="0" indent="0" algn="l" defTabSz="12185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Perpetua"/>
                <a:ea typeface="+mn-ea"/>
                <a:cs typeface="+mn-cs"/>
              </a:endParaRPr>
            </a:p>
          </p:txBody>
        </p:sp>
        <p:sp>
          <p:nvSpPr>
            <p:cNvPr id="42" name="Text Box 44">
              <a:extLst>
                <a:ext uri="{FF2B5EF4-FFF2-40B4-BE49-F238E27FC236}">
                  <a16:creationId xmlns:a16="http://schemas.microsoft.com/office/drawing/2014/main" id="{17D42656-2904-4F44-84CB-FEB20F3EA1CA}"/>
                </a:ext>
              </a:extLst>
            </p:cNvPr>
            <p:cNvSpPr txBox="1">
              <a:spLocks noChangeArrowheads="1"/>
            </p:cNvSpPr>
            <p:nvPr/>
          </p:nvSpPr>
          <p:spPr bwMode="auto">
            <a:xfrm>
              <a:off x="2525" y="1864"/>
              <a:ext cx="1011" cy="220"/>
            </a:xfrm>
            <a:prstGeom prst="rect">
              <a:avLst/>
            </a:prstGeom>
            <a:solidFill>
              <a:srgbClr val="D86036"/>
            </a:solidFill>
            <a:ln w="38100" cmpd="dbl">
              <a:solidFill>
                <a:srgbClr val="FFCC00"/>
              </a:solidFill>
              <a:miter lim="800000"/>
              <a:headEnd/>
              <a:tailEnd/>
            </a:ln>
          </p:spPr>
          <p:txBody>
            <a:bodyPr>
              <a:spAutoFit/>
            </a:bodyPr>
            <a:lstStyle/>
            <a:p>
              <a:pPr marL="0" marR="0" lvl="0" indent="0" algn="ctr" defTabSz="121857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Narrow" pitchFamily="34" charset="0"/>
                  <a:ea typeface="+mn-ea"/>
                  <a:cs typeface="+mn-cs"/>
                </a:rPr>
                <a:t>Quality ECE</a:t>
              </a:r>
            </a:p>
          </p:txBody>
        </p:sp>
      </p:grpSp>
      <p:grpSp>
        <p:nvGrpSpPr>
          <p:cNvPr id="43" name="Group 19">
            <a:extLst>
              <a:ext uri="{FF2B5EF4-FFF2-40B4-BE49-F238E27FC236}">
                <a16:creationId xmlns:a16="http://schemas.microsoft.com/office/drawing/2014/main" id="{29DAA3DE-0EF2-4235-8D9A-049FF414955C}"/>
              </a:ext>
            </a:extLst>
          </p:cNvPr>
          <p:cNvGrpSpPr>
            <a:grpSpLocks/>
          </p:cNvGrpSpPr>
          <p:nvPr/>
        </p:nvGrpSpPr>
        <p:grpSpPr bwMode="auto">
          <a:xfrm>
            <a:off x="1874216" y="3379849"/>
            <a:ext cx="2455863" cy="1708039"/>
            <a:chOff x="912" y="2434"/>
            <a:chExt cx="803" cy="767"/>
          </a:xfrm>
          <a:solidFill>
            <a:srgbClr val="D86036"/>
          </a:solidFill>
        </p:grpSpPr>
        <p:sp>
          <p:nvSpPr>
            <p:cNvPr id="44" name="Line 20">
              <a:extLst>
                <a:ext uri="{FF2B5EF4-FFF2-40B4-BE49-F238E27FC236}">
                  <a16:creationId xmlns:a16="http://schemas.microsoft.com/office/drawing/2014/main" id="{34953EEE-F280-4972-BF74-45FF9CA17870}"/>
                </a:ext>
              </a:extLst>
            </p:cNvPr>
            <p:cNvSpPr>
              <a:spLocks noChangeShapeType="1"/>
            </p:cNvSpPr>
            <p:nvPr/>
          </p:nvSpPr>
          <p:spPr bwMode="auto">
            <a:xfrm flipV="1">
              <a:off x="1152" y="2434"/>
              <a:ext cx="0" cy="542"/>
            </a:xfrm>
            <a:prstGeom prst="line">
              <a:avLst/>
            </a:prstGeom>
            <a:grpFill/>
            <a:ln w="38100">
              <a:solidFill>
                <a:schemeClr val="tx2"/>
              </a:solidFill>
              <a:round/>
              <a:headEnd/>
              <a:tailEnd type="stealth" w="lg" len="lg"/>
            </a:ln>
          </p:spPr>
          <p:txBody>
            <a:bodyPr wrap="none" anchor="ctr"/>
            <a:lstStyle/>
            <a:p>
              <a:pPr marL="0" marR="0" lvl="0" indent="0" algn="l" defTabSz="12185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Perpetua"/>
                <a:ea typeface="+mn-ea"/>
                <a:cs typeface="+mn-cs"/>
              </a:endParaRPr>
            </a:p>
          </p:txBody>
        </p:sp>
        <p:sp>
          <p:nvSpPr>
            <p:cNvPr id="45" name="Text Box 21">
              <a:extLst>
                <a:ext uri="{FF2B5EF4-FFF2-40B4-BE49-F238E27FC236}">
                  <a16:creationId xmlns:a16="http://schemas.microsoft.com/office/drawing/2014/main" id="{2585C264-3D08-4081-98DB-1E40713BA64F}"/>
                </a:ext>
              </a:extLst>
            </p:cNvPr>
            <p:cNvSpPr txBox="1">
              <a:spLocks noChangeArrowheads="1"/>
            </p:cNvSpPr>
            <p:nvPr/>
          </p:nvSpPr>
          <p:spPr bwMode="auto">
            <a:xfrm>
              <a:off x="912" y="2911"/>
              <a:ext cx="803" cy="290"/>
            </a:xfrm>
            <a:prstGeom prst="rect">
              <a:avLst/>
            </a:prstGeom>
            <a:grpFill/>
            <a:ln w="38100" cmpd="dbl">
              <a:solidFill>
                <a:srgbClr val="FFCC00"/>
              </a:solidFill>
              <a:miter lim="800000"/>
              <a:headEnd/>
              <a:tailEnd/>
            </a:ln>
          </p:spPr>
          <p:txBody>
            <a:bodyPr>
              <a:spAutoFit/>
            </a:bodyPr>
            <a:lstStyle/>
            <a:p>
              <a:pPr marL="0" marR="0" lvl="0" indent="0" algn="l" defTabSz="121857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Narrow" pitchFamily="34" charset="0"/>
                  <a:ea typeface="+mn-ea"/>
                  <a:cs typeface="+mn-cs"/>
                </a:rPr>
                <a:t>Parent education</a:t>
              </a:r>
            </a:p>
            <a:p>
              <a:pPr marL="0" marR="0" lvl="0" indent="0" algn="l" defTabSz="121857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Narrow" pitchFamily="34" charset="0"/>
                  <a:ea typeface="+mn-ea"/>
                  <a:cs typeface="+mn-cs"/>
                </a:rPr>
                <a:t>Emotional health</a:t>
              </a:r>
            </a:p>
            <a:p>
              <a:pPr marL="0" marR="0" lvl="0" indent="0" algn="l" defTabSz="121857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Narrow" pitchFamily="34" charset="0"/>
                  <a:ea typeface="+mn-ea"/>
                  <a:cs typeface="+mn-cs"/>
                </a:rPr>
                <a:t>Health literacy</a:t>
              </a:r>
              <a:endParaRPr kumimoji="0" lang="en-US" sz="1200" b="1" i="1" u="none" strike="noStrike" kern="1200" cap="none" spc="0" normalizeH="0" baseline="0" noProof="0" dirty="0">
                <a:ln>
                  <a:noFill/>
                </a:ln>
                <a:solidFill>
                  <a:prstClr val="white"/>
                </a:solidFill>
                <a:effectLst/>
                <a:uLnTx/>
                <a:uFillTx/>
                <a:latin typeface="Arial Narrow" pitchFamily="34" charset="0"/>
                <a:ea typeface="+mn-ea"/>
                <a:cs typeface="+mn-cs"/>
              </a:endParaRPr>
            </a:p>
          </p:txBody>
        </p:sp>
      </p:grpSp>
      <p:sp>
        <p:nvSpPr>
          <p:cNvPr id="46" name="Line 33">
            <a:extLst>
              <a:ext uri="{FF2B5EF4-FFF2-40B4-BE49-F238E27FC236}">
                <a16:creationId xmlns:a16="http://schemas.microsoft.com/office/drawing/2014/main" id="{3E853A62-70C9-4B9A-A7F4-AEC947A8B8A4}"/>
              </a:ext>
            </a:extLst>
          </p:cNvPr>
          <p:cNvSpPr>
            <a:spLocks noChangeShapeType="1"/>
          </p:cNvSpPr>
          <p:nvPr/>
        </p:nvSpPr>
        <p:spPr bwMode="auto">
          <a:xfrm flipV="1">
            <a:off x="1497394" y="5963746"/>
            <a:ext cx="7881005" cy="41648"/>
          </a:xfrm>
          <a:prstGeom prst="line">
            <a:avLst/>
          </a:prstGeom>
          <a:noFill/>
          <a:ln w="38100">
            <a:solidFill>
              <a:schemeClr val="tx2"/>
            </a:solidFill>
            <a:round/>
            <a:headEnd/>
            <a:tailEnd/>
          </a:ln>
        </p:spPr>
        <p:txBody>
          <a:bodyPr wrap="none" anchor="ctr"/>
          <a:lstStyle/>
          <a:p>
            <a:pPr marL="0" marR="0" lvl="0" indent="0" algn="l" defTabSz="12185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Perpetua"/>
              <a:ea typeface="+mn-ea"/>
              <a:cs typeface="+mn-cs"/>
            </a:endParaRPr>
          </a:p>
        </p:txBody>
      </p:sp>
    </p:spTree>
    <p:extLst>
      <p:ext uri="{BB962C8B-B14F-4D97-AF65-F5344CB8AC3E}">
        <p14:creationId xmlns:p14="http://schemas.microsoft.com/office/powerpoint/2010/main" val="550886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dissolv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dissolv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dissolve">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dissolv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dissolve">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dissolve">
                                      <p:cBhvr>
                                        <p:cTn id="42" dur="500"/>
                                        <p:tgtEl>
                                          <p:spTgt spid="43"/>
                                        </p:tgtEl>
                                      </p:cBhvr>
                                    </p:animEffect>
                                  </p:childTnLst>
                                </p:cTn>
                              </p:par>
                              <p:par>
                                <p:cTn id="43" presetID="9" presetClass="entr" presetSubtype="0"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dissolve">
                                      <p:cBhvr>
                                        <p:cTn id="45" dur="500"/>
                                        <p:tgtEl>
                                          <p:spTgt spid="22"/>
                                        </p:tgtEl>
                                      </p:cBhvr>
                                    </p:animEffect>
                                  </p:childTnLst>
                                </p:cTn>
                              </p:par>
                              <p:par>
                                <p:cTn id="46" presetID="9" presetClass="entr" presetSubtype="0" fill="hold"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dissolve">
                                      <p:cBhvr>
                                        <p:cTn id="48" dur="500"/>
                                        <p:tgtEl>
                                          <p:spTgt spid="28"/>
                                        </p:tgtEl>
                                      </p:cBhvr>
                                    </p:animEffect>
                                  </p:childTnLst>
                                </p:cTn>
                              </p:par>
                              <p:par>
                                <p:cTn id="49" presetID="9" presetClass="entr" presetSubtype="0" fill="hold" nodeType="with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dissolve">
                                      <p:cBhvr>
                                        <p:cTn id="51" dur="500"/>
                                        <p:tgtEl>
                                          <p:spTgt spid="40"/>
                                        </p:tgtEl>
                                      </p:cBhvr>
                                    </p:animEffect>
                                  </p:childTnLst>
                                </p:cTn>
                              </p:par>
                              <p:par>
                                <p:cTn id="52" presetID="9" presetClass="entr" presetSubtype="0" fill="hold"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dissolve">
                                      <p:cBhvr>
                                        <p:cTn id="5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p:bldP spid="3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4CD53-E09C-4571-BDB2-96939B4951FB}"/>
              </a:ext>
            </a:extLst>
          </p:cNvPr>
          <p:cNvSpPr txBox="1">
            <a:spLocks/>
          </p:cNvSpPr>
          <p:nvPr/>
        </p:nvSpPr>
        <p:spPr>
          <a:xfrm>
            <a:off x="1588374" y="508199"/>
            <a:ext cx="8911687" cy="1280890"/>
          </a:xfrm>
          <a:prstGeom prst="rect">
            <a:avLst/>
          </a:prstGeom>
        </p:spPr>
        <p:txBody>
          <a:bodyPr/>
          <a:lstStyle>
            <a:lvl1pPr algn="l" defTabSz="914400" rtl="0" eaLnBrk="1" latinLnBrk="0" hangingPunct="1">
              <a:lnSpc>
                <a:spcPct val="90000"/>
              </a:lnSpc>
              <a:spcBef>
                <a:spcPct val="0"/>
              </a:spcBef>
              <a:buNone/>
              <a:defRPr sz="4400" b="1" i="0" kern="1200">
                <a:solidFill>
                  <a:srgbClr val="D9541C"/>
                </a:solidFill>
                <a:latin typeface="Lato Semibold" panose="020F0502020204030203" pitchFamily="34" charset="0"/>
                <a:ea typeface="Lato Semibold" panose="020F0502020204030203" pitchFamily="34" charset="0"/>
                <a:cs typeface="Lato Semibold" panose="020F0502020204030203" pitchFamily="34" charset="0"/>
              </a:defRPr>
            </a:lvl1pPr>
          </a:lstStyle>
          <a:p>
            <a:pPr algn="ctr"/>
            <a:endParaRPr lang="en-US" dirty="0"/>
          </a:p>
        </p:txBody>
      </p:sp>
      <p:pic>
        <p:nvPicPr>
          <p:cNvPr id="4" name="Picture 2">
            <a:extLst>
              <a:ext uri="{FF2B5EF4-FFF2-40B4-BE49-F238E27FC236}">
                <a16:creationId xmlns:a16="http://schemas.microsoft.com/office/drawing/2014/main" id="{C9A72EFB-FFE1-4A8A-B42D-6CAC35F5E9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13918" y="630742"/>
            <a:ext cx="156051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a:extLst>
              <a:ext uri="{FF2B5EF4-FFF2-40B4-BE49-F238E27FC236}">
                <a16:creationId xmlns:a16="http://schemas.microsoft.com/office/drawing/2014/main" id="{6AA92F45-0654-4704-B498-F95AC9BB7887}"/>
              </a:ext>
            </a:extLst>
          </p:cNvPr>
          <p:cNvSpPr>
            <a:spLocks noGrp="1"/>
          </p:cNvSpPr>
          <p:nvPr>
            <p:ph idx="1"/>
          </p:nvPr>
        </p:nvSpPr>
        <p:spPr>
          <a:xfrm>
            <a:off x="838200" y="1825625"/>
            <a:ext cx="5951220" cy="4351338"/>
          </a:xfrm>
        </p:spPr>
        <p:txBody>
          <a:bodyPr>
            <a:normAutofit fontScale="92500" lnSpcReduction="10000"/>
          </a:bodyPr>
          <a:lstStyle/>
          <a:p>
            <a:pPr marL="0" indent="0">
              <a:buFont typeface="Arial" panose="020B0604020202020204" pitchFamily="34" charset="0"/>
              <a:buNone/>
            </a:pPr>
            <a:r>
              <a:rPr lang="en-US" dirty="0"/>
              <a:t>Eligible infants to toddlers, Birth to age 3 who have a developmental delay or disability </a:t>
            </a:r>
          </a:p>
          <a:p>
            <a:pPr marL="0" indent="0" algn="ctr">
              <a:buFont typeface="Arial" panose="020B0604020202020204" pitchFamily="34" charset="0"/>
              <a:buNone/>
            </a:pPr>
            <a:endParaRPr lang="en-US" dirty="0"/>
          </a:p>
          <a:p>
            <a:pPr marL="0" indent="0">
              <a:buFont typeface="Arial" panose="020B0604020202020204" pitchFamily="34" charset="0"/>
              <a:buNone/>
            </a:pPr>
            <a:r>
              <a:rPr lang="en-US" dirty="0"/>
              <a:t>Infant or toddler with the following conditions:</a:t>
            </a:r>
          </a:p>
          <a:p>
            <a:pPr lvl="1"/>
            <a:r>
              <a:rPr lang="en-US" dirty="0"/>
              <a:t>Physical, Language or Cognitive delay</a:t>
            </a:r>
          </a:p>
          <a:p>
            <a:pPr lvl="1"/>
            <a:r>
              <a:rPr lang="en-US" dirty="0"/>
              <a:t>Vision or hearing loss</a:t>
            </a:r>
          </a:p>
          <a:p>
            <a:pPr lvl="1"/>
            <a:r>
              <a:rPr lang="en-US" dirty="0"/>
              <a:t>Chromosomal abnormalities</a:t>
            </a:r>
          </a:p>
          <a:p>
            <a:pPr lvl="1"/>
            <a:r>
              <a:rPr lang="en-US" dirty="0"/>
              <a:t>Genetic or congenital disorders</a:t>
            </a:r>
          </a:p>
          <a:p>
            <a:pPr lvl="1"/>
            <a:r>
              <a:rPr lang="en-US" dirty="0"/>
              <a:t>Sensory impairment </a:t>
            </a:r>
          </a:p>
          <a:p>
            <a:pPr lvl="1"/>
            <a:r>
              <a:rPr lang="en-US" dirty="0"/>
              <a:t>Severe attachment disorders</a:t>
            </a:r>
          </a:p>
          <a:p>
            <a:endParaRPr lang="en-US" dirty="0"/>
          </a:p>
        </p:txBody>
      </p:sp>
      <p:sp>
        <p:nvSpPr>
          <p:cNvPr id="5" name="Title 4">
            <a:extLst>
              <a:ext uri="{FF2B5EF4-FFF2-40B4-BE49-F238E27FC236}">
                <a16:creationId xmlns:a16="http://schemas.microsoft.com/office/drawing/2014/main" id="{68100C9F-827F-4F73-9E7C-A7171AB3915D}"/>
              </a:ext>
            </a:extLst>
          </p:cNvPr>
          <p:cNvSpPr>
            <a:spLocks noGrp="1"/>
          </p:cNvSpPr>
          <p:nvPr>
            <p:ph type="title"/>
          </p:nvPr>
        </p:nvSpPr>
        <p:spPr>
          <a:xfrm>
            <a:off x="821673" y="521205"/>
            <a:ext cx="10515600" cy="1325563"/>
          </a:xfrm>
        </p:spPr>
        <p:txBody>
          <a:bodyPr/>
          <a:lstStyle/>
          <a:p>
            <a:r>
              <a:rPr lang="en-US" dirty="0"/>
              <a:t>Who does EDN serve &amp; benefit? </a:t>
            </a:r>
          </a:p>
        </p:txBody>
      </p:sp>
      <p:sp>
        <p:nvSpPr>
          <p:cNvPr id="7" name="Content Placeholder 1">
            <a:extLst>
              <a:ext uri="{FF2B5EF4-FFF2-40B4-BE49-F238E27FC236}">
                <a16:creationId xmlns:a16="http://schemas.microsoft.com/office/drawing/2014/main" id="{DCCD2B43-9F5D-4C78-9A98-AD9B35170AF1}"/>
              </a:ext>
            </a:extLst>
          </p:cNvPr>
          <p:cNvSpPr txBox="1">
            <a:spLocks/>
          </p:cNvSpPr>
          <p:nvPr/>
        </p:nvSpPr>
        <p:spPr>
          <a:xfrm>
            <a:off x="7086599" y="2091690"/>
            <a:ext cx="4754881" cy="3819532"/>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dirty="0">
                <a:solidFill>
                  <a:srgbClr val="D9541C"/>
                </a:solidFill>
              </a:rPr>
              <a:t>Early Intervention Services: </a:t>
            </a:r>
          </a:p>
          <a:p>
            <a:pPr marL="0" indent="0">
              <a:buNone/>
            </a:pPr>
            <a:endParaRPr lang="en-US" dirty="0"/>
          </a:p>
          <a:p>
            <a:r>
              <a:rPr lang="en-US" dirty="0"/>
              <a:t>Assistive Technology devices and services </a:t>
            </a:r>
          </a:p>
          <a:p>
            <a:r>
              <a:rPr lang="en-US" dirty="0"/>
              <a:t>Audiology and Vision services</a:t>
            </a:r>
          </a:p>
          <a:p>
            <a:r>
              <a:rPr lang="en-US" dirty="0"/>
              <a:t>Occupational and Physical therapy services</a:t>
            </a:r>
          </a:p>
          <a:p>
            <a:r>
              <a:rPr lang="en-US" dirty="0"/>
              <a:t>Services Coordination</a:t>
            </a:r>
          </a:p>
          <a:p>
            <a:r>
              <a:rPr lang="en-US" dirty="0"/>
              <a:t>Signed language and cued language services</a:t>
            </a:r>
          </a:p>
          <a:p>
            <a:r>
              <a:rPr lang="en-US" dirty="0"/>
              <a:t>Social Emotional supports and services</a:t>
            </a:r>
          </a:p>
          <a:p>
            <a:r>
              <a:rPr lang="en-US" dirty="0"/>
              <a:t>Special Instruction</a:t>
            </a:r>
          </a:p>
          <a:p>
            <a:r>
              <a:rPr lang="en-US" dirty="0"/>
              <a:t>Speech/Language services</a:t>
            </a:r>
          </a:p>
          <a:p>
            <a:pPr marL="274320" lvl="1" indent="0">
              <a:buFont typeface="Arial" panose="020B0604020202020204" pitchFamily="34" charset="0"/>
              <a:buNone/>
            </a:pPr>
            <a:endParaRPr lang="en-US" dirty="0"/>
          </a:p>
          <a:p>
            <a:pPr marL="274320" lvl="1" indent="0">
              <a:buFont typeface="Arial" panose="020B0604020202020204" pitchFamily="34" charset="0"/>
              <a:buNone/>
            </a:pPr>
            <a:r>
              <a:rPr lang="en-US" dirty="0"/>
              <a:t>*Continuous (year round) services</a:t>
            </a:r>
          </a:p>
          <a:p>
            <a:pPr marL="274320" lvl="1" indent="0">
              <a:buFont typeface="Arial" panose="020B0604020202020204" pitchFamily="34" charset="0"/>
              <a:buNone/>
            </a:pPr>
            <a:r>
              <a:rPr lang="en-US" dirty="0"/>
              <a:t>*Provided in Home and Community settings</a:t>
            </a:r>
          </a:p>
        </p:txBody>
      </p:sp>
    </p:spTree>
    <p:extLst>
      <p:ext uri="{BB962C8B-B14F-4D97-AF65-F5344CB8AC3E}">
        <p14:creationId xmlns:p14="http://schemas.microsoft.com/office/powerpoint/2010/main" val="2918420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4CD53-E09C-4571-BDB2-96939B4951FB}"/>
              </a:ext>
            </a:extLst>
          </p:cNvPr>
          <p:cNvSpPr txBox="1">
            <a:spLocks/>
          </p:cNvSpPr>
          <p:nvPr/>
        </p:nvSpPr>
        <p:spPr>
          <a:xfrm>
            <a:off x="1588374" y="508199"/>
            <a:ext cx="8911687" cy="1280890"/>
          </a:xfrm>
          <a:prstGeom prst="rect">
            <a:avLst/>
          </a:prstGeom>
        </p:spPr>
        <p:txBody>
          <a:bodyPr/>
          <a:lstStyle>
            <a:lvl1pPr algn="l" defTabSz="914400" rtl="0" eaLnBrk="1" latinLnBrk="0" hangingPunct="1">
              <a:lnSpc>
                <a:spcPct val="90000"/>
              </a:lnSpc>
              <a:spcBef>
                <a:spcPct val="0"/>
              </a:spcBef>
              <a:buNone/>
              <a:defRPr sz="4400" b="1" i="0" kern="1200">
                <a:solidFill>
                  <a:srgbClr val="D9541C"/>
                </a:solidFill>
                <a:latin typeface="Lato Semibold" panose="020F0502020204030203" pitchFamily="34" charset="0"/>
                <a:ea typeface="Lato Semibold" panose="020F0502020204030203" pitchFamily="34" charset="0"/>
                <a:cs typeface="Lato Semibold" panose="020F0502020204030203" pitchFamily="34" charset="0"/>
              </a:defRPr>
            </a:lvl1pPr>
          </a:lstStyle>
          <a:p>
            <a:pPr algn="ctr"/>
            <a:endParaRPr lang="en-US" dirty="0"/>
          </a:p>
        </p:txBody>
      </p:sp>
      <p:sp>
        <p:nvSpPr>
          <p:cNvPr id="6" name="Content Placeholder 5">
            <a:extLst>
              <a:ext uri="{FF2B5EF4-FFF2-40B4-BE49-F238E27FC236}">
                <a16:creationId xmlns:a16="http://schemas.microsoft.com/office/drawing/2014/main" id="{6AA92F45-0654-4704-B498-F95AC9BB7887}"/>
              </a:ext>
            </a:extLst>
          </p:cNvPr>
          <p:cNvSpPr>
            <a:spLocks noGrp="1"/>
          </p:cNvSpPr>
          <p:nvPr>
            <p:ph idx="1"/>
          </p:nvPr>
        </p:nvSpPr>
        <p:spPr>
          <a:xfrm>
            <a:off x="1328738" y="1802095"/>
            <a:ext cx="10172700" cy="4351338"/>
          </a:xfrm>
        </p:spPr>
        <p:txBody>
          <a:bodyPr>
            <a:normAutofit fontScale="92500" lnSpcReduction="10000"/>
          </a:bodyPr>
          <a:lstStyle/>
          <a:p>
            <a:r>
              <a:rPr lang="en-US" sz="3200" dirty="0"/>
              <a:t>All infants &amp; children, birth to age 8</a:t>
            </a:r>
          </a:p>
          <a:p>
            <a:endParaRPr lang="en-US" sz="3200" dirty="0"/>
          </a:p>
          <a:p>
            <a:r>
              <a:rPr lang="en-US" sz="3200" dirty="0"/>
              <a:t>Children at risk for developmental delays or disabilities</a:t>
            </a:r>
          </a:p>
          <a:p>
            <a:endParaRPr lang="en-US" sz="3200" dirty="0"/>
          </a:p>
          <a:p>
            <a:pPr marL="0" indent="0">
              <a:buNone/>
            </a:pPr>
            <a:r>
              <a:rPr lang="en-US" sz="3200" dirty="0"/>
              <a:t>We also serve:</a:t>
            </a:r>
          </a:p>
          <a:p>
            <a:pPr marL="1143000" lvl="1"/>
            <a:r>
              <a:rPr lang="en-US" sz="3200" dirty="0"/>
              <a:t>Families</a:t>
            </a:r>
          </a:p>
          <a:p>
            <a:pPr marL="1143000" lvl="1"/>
            <a:r>
              <a:rPr lang="en-US" sz="3200" dirty="0"/>
              <a:t>Medical providers</a:t>
            </a:r>
          </a:p>
          <a:p>
            <a:pPr marL="1143000" lvl="1"/>
            <a:r>
              <a:rPr lang="en-US" sz="3200" dirty="0"/>
              <a:t>Early childhood providers</a:t>
            </a:r>
          </a:p>
          <a:p>
            <a:pPr marL="1143000" lvl="1"/>
            <a:r>
              <a:rPr lang="en-US" sz="3200" dirty="0"/>
              <a:t>Others</a:t>
            </a:r>
          </a:p>
          <a:p>
            <a:endParaRPr lang="en-US" dirty="0"/>
          </a:p>
        </p:txBody>
      </p:sp>
      <p:sp>
        <p:nvSpPr>
          <p:cNvPr id="5" name="Title 4">
            <a:extLst>
              <a:ext uri="{FF2B5EF4-FFF2-40B4-BE49-F238E27FC236}">
                <a16:creationId xmlns:a16="http://schemas.microsoft.com/office/drawing/2014/main" id="{68100C9F-827F-4F73-9E7C-A7171AB3915D}"/>
              </a:ext>
            </a:extLst>
          </p:cNvPr>
          <p:cNvSpPr>
            <a:spLocks noGrp="1"/>
          </p:cNvSpPr>
          <p:nvPr>
            <p:ph type="title"/>
          </p:nvPr>
        </p:nvSpPr>
        <p:spPr>
          <a:xfrm>
            <a:off x="821673" y="521205"/>
            <a:ext cx="10515600" cy="1325563"/>
          </a:xfrm>
        </p:spPr>
        <p:txBody>
          <a:bodyPr/>
          <a:lstStyle/>
          <a:p>
            <a:pPr algn="ctr"/>
            <a:r>
              <a:rPr lang="en-US" dirty="0"/>
              <a:t>Who does HMG serve &amp; benefit? </a:t>
            </a:r>
          </a:p>
        </p:txBody>
      </p:sp>
    </p:spTree>
    <p:extLst>
      <p:ext uri="{BB962C8B-B14F-4D97-AF65-F5344CB8AC3E}">
        <p14:creationId xmlns:p14="http://schemas.microsoft.com/office/powerpoint/2010/main" val="2275374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3701CB25-95B5-4A6C-A07C-19BFB42894AB}"/>
              </a:ext>
            </a:extLst>
          </p:cNvPr>
          <p:cNvGraphicFramePr>
            <a:graphicFrameLocks noGrp="1"/>
          </p:cNvGraphicFramePr>
          <p:nvPr>
            <p:extLst>
              <p:ext uri="{D42A27DB-BD31-4B8C-83A1-F6EECF244321}">
                <p14:modId xmlns:p14="http://schemas.microsoft.com/office/powerpoint/2010/main" val="3707391543"/>
              </p:ext>
            </p:extLst>
          </p:nvPr>
        </p:nvGraphicFramePr>
        <p:xfrm>
          <a:off x="666750" y="1285876"/>
          <a:ext cx="10858500" cy="4950229"/>
        </p:xfrm>
        <a:graphic>
          <a:graphicData uri="http://schemas.openxmlformats.org/drawingml/2006/table">
            <a:tbl>
              <a:tblPr firstRow="1" bandRow="1">
                <a:tableStyleId>{5C22544A-7EE6-4342-B048-85BDC9FD1C3A}</a:tableStyleId>
              </a:tblPr>
              <a:tblGrid>
                <a:gridCol w="5429250">
                  <a:extLst>
                    <a:ext uri="{9D8B030D-6E8A-4147-A177-3AD203B41FA5}">
                      <a16:colId xmlns:a16="http://schemas.microsoft.com/office/drawing/2014/main" val="2520558422"/>
                    </a:ext>
                  </a:extLst>
                </a:gridCol>
                <a:gridCol w="5429250">
                  <a:extLst>
                    <a:ext uri="{9D8B030D-6E8A-4147-A177-3AD203B41FA5}">
                      <a16:colId xmlns:a16="http://schemas.microsoft.com/office/drawing/2014/main" val="869208191"/>
                    </a:ext>
                  </a:extLst>
                </a:gridCol>
              </a:tblGrid>
              <a:tr h="795894">
                <a:tc>
                  <a:txBody>
                    <a:bodyPr/>
                    <a:lstStyle/>
                    <a:p>
                      <a:pPr algn="ctr"/>
                      <a:r>
                        <a:rPr lang="en-US" sz="2400" dirty="0"/>
                        <a:t>Early Development Network (EDN)</a:t>
                      </a:r>
                    </a:p>
                  </a:txBody>
                  <a:tcPr>
                    <a:solidFill>
                      <a:schemeClr val="tx2"/>
                    </a:solidFill>
                  </a:tcPr>
                </a:tc>
                <a:tc>
                  <a:txBody>
                    <a:bodyPr/>
                    <a:lstStyle/>
                    <a:p>
                      <a:pPr algn="ctr"/>
                      <a:r>
                        <a:rPr lang="en-US" sz="2400" dirty="0"/>
                        <a:t>Help Me Grow </a:t>
                      </a:r>
                    </a:p>
                    <a:p>
                      <a:pPr algn="ctr"/>
                      <a:r>
                        <a:rPr lang="en-US" sz="2400" dirty="0"/>
                        <a:t>(HMG)</a:t>
                      </a:r>
                    </a:p>
                  </a:txBody>
                  <a:tcPr>
                    <a:solidFill>
                      <a:schemeClr val="tx2"/>
                    </a:solidFill>
                  </a:tcPr>
                </a:tc>
                <a:extLst>
                  <a:ext uri="{0D108BD9-81ED-4DB2-BD59-A6C34878D82A}">
                    <a16:rowId xmlns:a16="http://schemas.microsoft.com/office/drawing/2014/main" val="2893097277"/>
                  </a:ext>
                </a:extLst>
              </a:tr>
              <a:tr h="4955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Supports children </a:t>
                      </a:r>
                      <a:r>
                        <a:rPr lang="en-US" sz="2400" b="1" u="sng" dirty="0"/>
                        <a:t>birth to 3</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Supports children </a:t>
                      </a:r>
                      <a:r>
                        <a:rPr lang="en-US" sz="2400" b="1" u="sng" dirty="0"/>
                        <a:t>birth to 8</a:t>
                      </a:r>
                    </a:p>
                  </a:txBody>
                  <a:tcPr>
                    <a:solidFill>
                      <a:schemeClr val="tx2">
                        <a:lumMod val="20000"/>
                        <a:lumOff val="80000"/>
                      </a:schemeClr>
                    </a:solidFill>
                  </a:tcPr>
                </a:tc>
                <a:extLst>
                  <a:ext uri="{0D108BD9-81ED-4DB2-BD59-A6C34878D82A}">
                    <a16:rowId xmlns:a16="http://schemas.microsoft.com/office/drawing/2014/main" val="1848578229"/>
                  </a:ext>
                </a:extLst>
              </a:tr>
              <a:tr h="8553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Provides family-centered care coordination</a:t>
                      </a:r>
                    </a:p>
                  </a:txBody>
                  <a:tcPr>
                    <a:solidFill>
                      <a:schemeClr val="tx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Provides family-centered care coordination</a:t>
                      </a:r>
                    </a:p>
                  </a:txBody>
                  <a:tcPr>
                    <a:solidFill>
                      <a:schemeClr val="tx2">
                        <a:lumMod val="40000"/>
                        <a:lumOff val="60000"/>
                      </a:schemeClr>
                    </a:solidFill>
                  </a:tcPr>
                </a:tc>
                <a:extLst>
                  <a:ext uri="{0D108BD9-81ED-4DB2-BD59-A6C34878D82A}">
                    <a16:rowId xmlns:a16="http://schemas.microsoft.com/office/drawing/2014/main" val="1420217333"/>
                  </a:ext>
                </a:extLst>
              </a:tr>
              <a:tr h="12219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Services available for those with </a:t>
                      </a:r>
                      <a:r>
                        <a:rPr lang="en-US" sz="2400" b="1" u="sng" dirty="0"/>
                        <a:t>verified developmental delay</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Services for those </a:t>
                      </a:r>
                      <a:r>
                        <a:rPr lang="en-US" sz="2400" b="1" dirty="0"/>
                        <a:t>at-risk of developmental delay</a:t>
                      </a:r>
                    </a:p>
                    <a:p>
                      <a:endParaRPr lang="en-US" sz="2400" dirty="0"/>
                    </a:p>
                  </a:txBody>
                  <a:tcPr>
                    <a:solidFill>
                      <a:schemeClr val="tx2">
                        <a:lumMod val="20000"/>
                        <a:lumOff val="80000"/>
                      </a:schemeClr>
                    </a:solidFill>
                  </a:tcPr>
                </a:tc>
                <a:extLst>
                  <a:ext uri="{0D108BD9-81ED-4DB2-BD59-A6C34878D82A}">
                    <a16:rowId xmlns:a16="http://schemas.microsoft.com/office/drawing/2014/main" val="2926947520"/>
                  </a:ext>
                </a:extLst>
              </a:tr>
              <a:tr h="1503355">
                <a:tc>
                  <a:txBody>
                    <a:bodyPr/>
                    <a:lstStyle/>
                    <a:p>
                      <a:r>
                        <a:rPr lang="en-US" sz="2400" dirty="0"/>
                        <a:t>*Provides Early Intervention in child’s natural environment and involves entire family</a:t>
                      </a:r>
                    </a:p>
                  </a:txBody>
                  <a:tcPr>
                    <a:solidFill>
                      <a:schemeClr val="tx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*HMG can provide family-centered care beyond age 3 to continue supporting both the child </a:t>
                      </a:r>
                      <a:r>
                        <a:rPr lang="en-US" sz="2400"/>
                        <a:t>and family.</a:t>
                      </a:r>
                      <a:endParaRPr lang="en-US" sz="2400" dirty="0"/>
                    </a:p>
                    <a:p>
                      <a:endParaRPr lang="en-US" sz="2400" dirty="0"/>
                    </a:p>
                  </a:txBody>
                  <a:tcPr>
                    <a:solidFill>
                      <a:schemeClr val="tx2">
                        <a:lumMod val="40000"/>
                        <a:lumOff val="60000"/>
                      </a:schemeClr>
                    </a:solidFill>
                  </a:tcPr>
                </a:tc>
                <a:extLst>
                  <a:ext uri="{0D108BD9-81ED-4DB2-BD59-A6C34878D82A}">
                    <a16:rowId xmlns:a16="http://schemas.microsoft.com/office/drawing/2014/main" val="2638345917"/>
                  </a:ext>
                </a:extLst>
              </a:tr>
            </a:tbl>
          </a:graphicData>
        </a:graphic>
      </p:graphicFrame>
      <p:sp>
        <p:nvSpPr>
          <p:cNvPr id="35" name="Title 34">
            <a:extLst>
              <a:ext uri="{FF2B5EF4-FFF2-40B4-BE49-F238E27FC236}">
                <a16:creationId xmlns:a16="http://schemas.microsoft.com/office/drawing/2014/main" id="{B074F2BC-50F7-4F78-B3A5-3247C1E775D4}"/>
              </a:ext>
            </a:extLst>
          </p:cNvPr>
          <p:cNvSpPr>
            <a:spLocks noGrp="1"/>
          </p:cNvSpPr>
          <p:nvPr>
            <p:ph type="title"/>
          </p:nvPr>
        </p:nvSpPr>
        <p:spPr>
          <a:xfrm>
            <a:off x="838200" y="165100"/>
            <a:ext cx="10515600" cy="1325563"/>
          </a:xfrm>
        </p:spPr>
        <p:txBody>
          <a:bodyPr/>
          <a:lstStyle/>
          <a:p>
            <a:r>
              <a:rPr lang="en-US" dirty="0"/>
              <a:t>Comparison between EDN &amp; HMG</a:t>
            </a:r>
          </a:p>
        </p:txBody>
      </p:sp>
    </p:spTree>
    <p:extLst>
      <p:ext uri="{BB962C8B-B14F-4D97-AF65-F5344CB8AC3E}">
        <p14:creationId xmlns:p14="http://schemas.microsoft.com/office/powerpoint/2010/main" val="744142382"/>
      </p:ext>
    </p:extLst>
  </p:cSld>
  <p:clrMapOvr>
    <a:masterClrMapping/>
  </p:clrMapOvr>
</p:sld>
</file>

<file path=ppt/theme/theme1.xml><?xml version="1.0" encoding="utf-8"?>
<a:theme xmlns:a="http://schemas.openxmlformats.org/drawingml/2006/main" name="Help Me Grow Template">
  <a:themeElements>
    <a:clrScheme name="Help Me Grow">
      <a:dk1>
        <a:srgbClr val="232728"/>
      </a:dk1>
      <a:lt1>
        <a:srgbClr val="FFFFFF"/>
      </a:lt1>
      <a:dk2>
        <a:srgbClr val="244387"/>
      </a:dk2>
      <a:lt2>
        <a:srgbClr val="EEEDEC"/>
      </a:lt2>
      <a:accent1>
        <a:srgbClr val="D9541C"/>
      </a:accent1>
      <a:accent2>
        <a:srgbClr val="244387"/>
      </a:accent2>
      <a:accent3>
        <a:srgbClr val="159C7B"/>
      </a:accent3>
      <a:accent4>
        <a:srgbClr val="7D4298"/>
      </a:accent4>
      <a:accent5>
        <a:srgbClr val="1FBAEB"/>
      </a:accent5>
      <a:accent6>
        <a:srgbClr val="FCDD6D"/>
      </a:accent6>
      <a:hlink>
        <a:srgbClr val="244387"/>
      </a:hlink>
      <a:folHlink>
        <a:srgbClr val="D9541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4EC6B420-975D-1A42-8251-2941DA549AB2}" vid="{584B9D18-0550-9146-A524-774A0AE0798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769933DB94556438046FB1139CC3688" ma:contentTypeVersion="12" ma:contentTypeDescription="Create a new document." ma:contentTypeScope="" ma:versionID="816b31931fc2530c21268b50db23665c">
  <xsd:schema xmlns:xsd="http://www.w3.org/2001/XMLSchema" xmlns:xs="http://www.w3.org/2001/XMLSchema" xmlns:p="http://schemas.microsoft.com/office/2006/metadata/properties" xmlns:ns3="371bd812-f852-486b-b163-c2d410bdaa7a" xmlns:ns4="8e9cb2c6-35b3-4933-b665-cf4d0a45d5f6" targetNamespace="http://schemas.microsoft.com/office/2006/metadata/properties" ma:root="true" ma:fieldsID="030ec4bdb3512084c3ae0e53a6faeb65" ns3:_="" ns4:_="">
    <xsd:import namespace="371bd812-f852-486b-b163-c2d410bdaa7a"/>
    <xsd:import namespace="8e9cb2c6-35b3-4933-b665-cf4d0a45d5f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1bd812-f852-486b-b163-c2d410bdaa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e9cb2c6-35b3-4933-b665-cf4d0a45d5f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520FEE3-CA91-4EB6-959F-30289C813695}">
  <ds:schemaRefs>
    <ds:schemaRef ds:uri="http://schemas.microsoft.com/sharepoint/v3/contenttype/forms"/>
  </ds:schemaRefs>
</ds:datastoreItem>
</file>

<file path=customXml/itemProps2.xml><?xml version="1.0" encoding="utf-8"?>
<ds:datastoreItem xmlns:ds="http://schemas.openxmlformats.org/officeDocument/2006/customXml" ds:itemID="{548713E4-D9C8-491F-8681-12F36681126F}">
  <ds:schemaRefs>
    <ds:schemaRef ds:uri="http://www.w3.org/XML/1998/namespace"/>
    <ds:schemaRef ds:uri="http://schemas.microsoft.com/office/2006/metadata/properties"/>
    <ds:schemaRef ds:uri="371bd812-f852-486b-b163-c2d410bdaa7a"/>
    <ds:schemaRef ds:uri="http://schemas.microsoft.com/office/infopath/2007/PartnerControls"/>
    <ds:schemaRef ds:uri="8e9cb2c6-35b3-4933-b665-cf4d0a45d5f6"/>
    <ds:schemaRef ds:uri="http://schemas.microsoft.com/office/2006/documentManagement/types"/>
    <ds:schemaRef ds:uri="http://purl.org/dc/dcmitype/"/>
    <ds:schemaRef ds:uri="http://schemas.openxmlformats.org/package/2006/metadata/core-properties"/>
    <ds:schemaRef ds:uri="http://purl.org/dc/elements/1.1/"/>
    <ds:schemaRef ds:uri="http://purl.org/dc/terms/"/>
  </ds:schemaRefs>
</ds:datastoreItem>
</file>

<file path=customXml/itemProps3.xml><?xml version="1.0" encoding="utf-8"?>
<ds:datastoreItem xmlns:ds="http://schemas.openxmlformats.org/officeDocument/2006/customXml" ds:itemID="{5D0BFF62-499D-4ADC-9DAE-9AC35B8EB0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1bd812-f852-486b-b163-c2d410bdaa7a"/>
    <ds:schemaRef ds:uri="8e9cb2c6-35b3-4933-b665-cf4d0a45d5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Help Me Grow Powerpoint Template</Template>
  <TotalTime>2098</TotalTime>
  <Words>1733</Words>
  <Application>Microsoft Office PowerPoint</Application>
  <PresentationFormat>Widescreen</PresentationFormat>
  <Paragraphs>272</Paragraphs>
  <Slides>23</Slides>
  <Notes>22</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9" baseType="lpstr">
      <vt:lpstr>Aparajita</vt:lpstr>
      <vt:lpstr>Arial</vt:lpstr>
      <vt:lpstr>Arial Narrow</vt:lpstr>
      <vt:lpstr>Arial Rounded</vt:lpstr>
      <vt:lpstr>Calibri</vt:lpstr>
      <vt:lpstr>Century Gothic</vt:lpstr>
      <vt:lpstr>Courier New</vt:lpstr>
      <vt:lpstr>Gill Sans MT</vt:lpstr>
      <vt:lpstr>Lato</vt:lpstr>
      <vt:lpstr>Lato Light</vt:lpstr>
      <vt:lpstr>Lato Semibold</vt:lpstr>
      <vt:lpstr>Perpetua</vt:lpstr>
      <vt:lpstr>Times New Roman</vt:lpstr>
      <vt:lpstr>Verdana</vt:lpstr>
      <vt:lpstr>Help Me Grow Template</vt:lpstr>
      <vt:lpstr>Adobe Acrobat Document</vt:lpstr>
      <vt:lpstr>A BETTER FUTURE FOR ALL CHILDREN BEGINS WITH  HELP ME GROW</vt:lpstr>
      <vt:lpstr>PowerPoint Presentation</vt:lpstr>
      <vt:lpstr>HMG System Model:  We are part of a National Network</vt:lpstr>
      <vt:lpstr>HMG System Model</vt:lpstr>
      <vt:lpstr>Value Help Me Grow Brings to  Child Care Providers</vt:lpstr>
      <vt:lpstr>PowerPoint Presentation</vt:lpstr>
      <vt:lpstr>Who does EDN serve &amp; benefit? </vt:lpstr>
      <vt:lpstr>Who does HMG serve &amp; benefit? </vt:lpstr>
      <vt:lpstr>Comparison between EDN &amp; HMG</vt:lpstr>
      <vt:lpstr>What are your needs? Concerns?</vt:lpstr>
      <vt:lpstr>PowerPoint Presentation</vt:lpstr>
      <vt:lpstr>PowerPoint Presentation</vt:lpstr>
      <vt:lpstr>Contact 211 to submit a referral  to Help Me Grow</vt:lpstr>
      <vt:lpstr>Recap: </vt:lpstr>
      <vt:lpstr>What happens with a referral? </vt:lpstr>
      <vt:lpstr>HMG Referrals</vt:lpstr>
      <vt:lpstr> HMG Developmental Screening Tools and Process </vt:lpstr>
      <vt:lpstr>How do I know if a family is helped? </vt:lpstr>
      <vt:lpstr>PowerPoint Presentation</vt:lpstr>
      <vt:lpstr>PowerPoint Presentation</vt:lpstr>
      <vt:lpstr>PowerPoint Presentation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Helweg, Richard</dc:creator>
  <cp:lastModifiedBy>Ivan Young</cp:lastModifiedBy>
  <cp:revision>92</cp:revision>
  <dcterms:created xsi:type="dcterms:W3CDTF">2021-03-29T14:41:01Z</dcterms:created>
  <dcterms:modified xsi:type="dcterms:W3CDTF">2022-02-24T17:45:05Z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0x010100B769933DB94556438046FB1139CC3688</vt:lpwstr>
  </property>
</Properties>
</file>